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99" r:id="rId2"/>
    <p:sldId id="285" r:id="rId3"/>
    <p:sldId id="313" r:id="rId4"/>
    <p:sldId id="334" r:id="rId5"/>
    <p:sldId id="314" r:id="rId6"/>
    <p:sldId id="315" r:id="rId7"/>
    <p:sldId id="320" r:id="rId8"/>
    <p:sldId id="318" r:id="rId9"/>
    <p:sldId id="256" r:id="rId10"/>
    <p:sldId id="259" r:id="rId11"/>
    <p:sldId id="260" r:id="rId12"/>
    <p:sldId id="332" r:id="rId13"/>
    <p:sldId id="300" r:id="rId14"/>
    <p:sldId id="333" r:id="rId15"/>
    <p:sldId id="268" r:id="rId16"/>
    <p:sldId id="262" r:id="rId17"/>
    <p:sldId id="264" r:id="rId18"/>
    <p:sldId id="266" r:id="rId19"/>
    <p:sldId id="291" r:id="rId20"/>
    <p:sldId id="324" r:id="rId21"/>
    <p:sldId id="325" r:id="rId22"/>
    <p:sldId id="330" r:id="rId23"/>
    <p:sldId id="290" r:id="rId24"/>
    <p:sldId id="326" r:id="rId25"/>
    <p:sldId id="329" r:id="rId26"/>
  </p:sldIdLst>
  <p:sldSz cx="9144000" cy="6858000" type="screen4x3"/>
  <p:notesSz cx="6794500" cy="9931400"/>
  <p:defaultTextStyle>
    <a:defPPr>
      <a:defRPr lang="nb-NO"/>
    </a:defPPr>
    <a:lvl1pPr algn="l" rtl="0" fontAlgn="base">
      <a:spcBef>
        <a:spcPct val="0"/>
      </a:spcBef>
      <a:spcAft>
        <a:spcPct val="0"/>
      </a:spcAft>
      <a:defRPr sz="1200" kern="1200">
        <a:solidFill>
          <a:schemeClr val="tx1"/>
        </a:solidFill>
        <a:latin typeface="Arial Unicode MS" pitchFamily="34" charset="-128"/>
        <a:ea typeface="+mn-ea"/>
        <a:cs typeface="Arial" charset="0"/>
      </a:defRPr>
    </a:lvl1pPr>
    <a:lvl2pPr marL="457200" algn="l" rtl="0" fontAlgn="base">
      <a:spcBef>
        <a:spcPct val="0"/>
      </a:spcBef>
      <a:spcAft>
        <a:spcPct val="0"/>
      </a:spcAft>
      <a:defRPr sz="1200" kern="1200">
        <a:solidFill>
          <a:schemeClr val="tx1"/>
        </a:solidFill>
        <a:latin typeface="Arial Unicode MS" pitchFamily="34" charset="-128"/>
        <a:ea typeface="+mn-ea"/>
        <a:cs typeface="Arial" charset="0"/>
      </a:defRPr>
    </a:lvl2pPr>
    <a:lvl3pPr marL="914400" algn="l" rtl="0" fontAlgn="base">
      <a:spcBef>
        <a:spcPct val="0"/>
      </a:spcBef>
      <a:spcAft>
        <a:spcPct val="0"/>
      </a:spcAft>
      <a:defRPr sz="1200" kern="1200">
        <a:solidFill>
          <a:schemeClr val="tx1"/>
        </a:solidFill>
        <a:latin typeface="Arial Unicode MS" pitchFamily="34" charset="-128"/>
        <a:ea typeface="+mn-ea"/>
        <a:cs typeface="Arial" charset="0"/>
      </a:defRPr>
    </a:lvl3pPr>
    <a:lvl4pPr marL="1371600" algn="l" rtl="0" fontAlgn="base">
      <a:spcBef>
        <a:spcPct val="0"/>
      </a:spcBef>
      <a:spcAft>
        <a:spcPct val="0"/>
      </a:spcAft>
      <a:defRPr sz="1200" kern="1200">
        <a:solidFill>
          <a:schemeClr val="tx1"/>
        </a:solidFill>
        <a:latin typeface="Arial Unicode MS" pitchFamily="34" charset="-128"/>
        <a:ea typeface="+mn-ea"/>
        <a:cs typeface="Arial" charset="0"/>
      </a:defRPr>
    </a:lvl4pPr>
    <a:lvl5pPr marL="1828800" algn="l" rtl="0" fontAlgn="base">
      <a:spcBef>
        <a:spcPct val="0"/>
      </a:spcBef>
      <a:spcAft>
        <a:spcPct val="0"/>
      </a:spcAft>
      <a:defRPr sz="1200" kern="1200">
        <a:solidFill>
          <a:schemeClr val="tx1"/>
        </a:solidFill>
        <a:latin typeface="Arial Unicode MS" pitchFamily="34" charset="-128"/>
        <a:ea typeface="+mn-ea"/>
        <a:cs typeface="Arial" charset="0"/>
      </a:defRPr>
    </a:lvl5pPr>
    <a:lvl6pPr marL="2286000" algn="l" defTabSz="914400" rtl="0" eaLnBrk="1" latinLnBrk="0" hangingPunct="1">
      <a:defRPr sz="1200" kern="1200">
        <a:solidFill>
          <a:schemeClr val="tx1"/>
        </a:solidFill>
        <a:latin typeface="Arial Unicode MS" pitchFamily="34" charset="-128"/>
        <a:ea typeface="+mn-ea"/>
        <a:cs typeface="Arial" charset="0"/>
      </a:defRPr>
    </a:lvl6pPr>
    <a:lvl7pPr marL="2743200" algn="l" defTabSz="914400" rtl="0" eaLnBrk="1" latinLnBrk="0" hangingPunct="1">
      <a:defRPr sz="1200" kern="1200">
        <a:solidFill>
          <a:schemeClr val="tx1"/>
        </a:solidFill>
        <a:latin typeface="Arial Unicode MS" pitchFamily="34" charset="-128"/>
        <a:ea typeface="+mn-ea"/>
        <a:cs typeface="Arial" charset="0"/>
      </a:defRPr>
    </a:lvl7pPr>
    <a:lvl8pPr marL="3200400" algn="l" defTabSz="914400" rtl="0" eaLnBrk="1" latinLnBrk="0" hangingPunct="1">
      <a:defRPr sz="1200" kern="1200">
        <a:solidFill>
          <a:schemeClr val="tx1"/>
        </a:solidFill>
        <a:latin typeface="Arial Unicode MS" pitchFamily="34" charset="-128"/>
        <a:ea typeface="+mn-ea"/>
        <a:cs typeface="Arial" charset="0"/>
      </a:defRPr>
    </a:lvl8pPr>
    <a:lvl9pPr marL="3657600" algn="l" defTabSz="914400" rtl="0" eaLnBrk="1" latinLnBrk="0" hangingPunct="1">
      <a:defRPr sz="1200" kern="1200">
        <a:solidFill>
          <a:schemeClr val="tx1"/>
        </a:solidFill>
        <a:latin typeface="Arial Unicode MS" pitchFamily="34" charset="-128"/>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EAEAEA"/>
    <a:srgbClr val="99CCFF"/>
    <a:srgbClr val="DDDDDD"/>
    <a:srgbClr val="6699FF"/>
    <a:srgbClr val="B2B2B2"/>
    <a:srgbClr val="CCECFF"/>
    <a:srgbClr val="66CCFF"/>
  </p:clrMru>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90" autoAdjust="0"/>
    <p:restoredTop sz="99528" autoAdjust="0"/>
  </p:normalViewPr>
  <p:slideViewPr>
    <p:cSldViewPr>
      <p:cViewPr>
        <p:scale>
          <a:sx n="100" d="100"/>
          <a:sy n="100" d="100"/>
        </p:scale>
        <p:origin x="-720"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604" y="-96"/>
      </p:cViewPr>
      <p:guideLst>
        <p:guide orient="horz" pos="3128"/>
        <p:guide pos="214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88224" tIns="44111" rIns="88224" bIns="44111" numCol="1" anchor="t" anchorCtr="0" compatLnSpc="1">
            <a:prstTxWarp prst="textNoShape">
              <a:avLst/>
            </a:prstTxWarp>
          </a:bodyPr>
          <a:lstStyle>
            <a:lvl1pPr>
              <a:defRPr>
                <a:latin typeface="Arial" charset="0"/>
                <a:cs typeface="+mn-cs"/>
              </a:defRPr>
            </a:lvl1pPr>
          </a:lstStyle>
          <a:p>
            <a:pPr>
              <a:defRPr/>
            </a:pPr>
            <a:endParaRPr lang="nb-NO"/>
          </a:p>
        </p:txBody>
      </p:sp>
      <p:sp>
        <p:nvSpPr>
          <p:cNvPr id="47107" name="Rectangle 3"/>
          <p:cNvSpPr>
            <a:spLocks noGrp="1" noChangeArrowheads="1"/>
          </p:cNvSpPr>
          <p:nvPr>
            <p:ph type="dt" sz="quarter" idx="1"/>
          </p:nvPr>
        </p:nvSpPr>
        <p:spPr bwMode="auto">
          <a:xfrm>
            <a:off x="3848100" y="0"/>
            <a:ext cx="2944813" cy="495300"/>
          </a:xfrm>
          <a:prstGeom prst="rect">
            <a:avLst/>
          </a:prstGeom>
          <a:noFill/>
          <a:ln w="9525">
            <a:noFill/>
            <a:miter lim="800000"/>
            <a:headEnd/>
            <a:tailEnd/>
          </a:ln>
          <a:effectLst/>
        </p:spPr>
        <p:txBody>
          <a:bodyPr vert="horz" wrap="square" lIns="88224" tIns="44111" rIns="88224" bIns="44111" numCol="1" anchor="t" anchorCtr="0" compatLnSpc="1">
            <a:prstTxWarp prst="textNoShape">
              <a:avLst/>
            </a:prstTxWarp>
          </a:bodyPr>
          <a:lstStyle>
            <a:lvl1pPr algn="r">
              <a:defRPr>
                <a:latin typeface="Arial" charset="0"/>
                <a:cs typeface="+mn-cs"/>
              </a:defRPr>
            </a:lvl1pPr>
          </a:lstStyle>
          <a:p>
            <a:pPr>
              <a:defRPr/>
            </a:pPr>
            <a:endParaRPr lang="nb-NO"/>
          </a:p>
        </p:txBody>
      </p:sp>
      <p:sp>
        <p:nvSpPr>
          <p:cNvPr id="47108" name="Rectangle 4"/>
          <p:cNvSpPr>
            <a:spLocks noGrp="1" noChangeArrowheads="1"/>
          </p:cNvSpPr>
          <p:nvPr>
            <p:ph type="ftr" sz="quarter" idx="2"/>
          </p:nvPr>
        </p:nvSpPr>
        <p:spPr bwMode="auto">
          <a:xfrm>
            <a:off x="0" y="9434513"/>
            <a:ext cx="2944813" cy="495300"/>
          </a:xfrm>
          <a:prstGeom prst="rect">
            <a:avLst/>
          </a:prstGeom>
          <a:noFill/>
          <a:ln w="9525">
            <a:noFill/>
            <a:miter lim="800000"/>
            <a:headEnd/>
            <a:tailEnd/>
          </a:ln>
          <a:effectLst/>
        </p:spPr>
        <p:txBody>
          <a:bodyPr vert="horz" wrap="square" lIns="88224" tIns="44111" rIns="88224" bIns="44111" numCol="1" anchor="b" anchorCtr="0" compatLnSpc="1">
            <a:prstTxWarp prst="textNoShape">
              <a:avLst/>
            </a:prstTxWarp>
          </a:bodyPr>
          <a:lstStyle>
            <a:lvl1pPr>
              <a:defRPr>
                <a:latin typeface="Arial" charset="0"/>
                <a:cs typeface="+mn-cs"/>
              </a:defRPr>
            </a:lvl1pPr>
          </a:lstStyle>
          <a:p>
            <a:pPr>
              <a:defRPr/>
            </a:pPr>
            <a:endParaRPr lang="nb-NO"/>
          </a:p>
        </p:txBody>
      </p:sp>
      <p:sp>
        <p:nvSpPr>
          <p:cNvPr id="47109" name="Rectangle 5"/>
          <p:cNvSpPr>
            <a:spLocks noGrp="1" noChangeArrowheads="1"/>
          </p:cNvSpPr>
          <p:nvPr>
            <p:ph type="sldNum" sz="quarter" idx="3"/>
          </p:nvPr>
        </p:nvSpPr>
        <p:spPr bwMode="auto">
          <a:xfrm>
            <a:off x="3848100" y="9434513"/>
            <a:ext cx="2944813" cy="495300"/>
          </a:xfrm>
          <a:prstGeom prst="rect">
            <a:avLst/>
          </a:prstGeom>
          <a:noFill/>
          <a:ln w="9525">
            <a:noFill/>
            <a:miter lim="800000"/>
            <a:headEnd/>
            <a:tailEnd/>
          </a:ln>
          <a:effectLst/>
        </p:spPr>
        <p:txBody>
          <a:bodyPr vert="horz" wrap="square" lIns="88224" tIns="44111" rIns="88224" bIns="44111" numCol="1" anchor="b" anchorCtr="0" compatLnSpc="1">
            <a:prstTxWarp prst="textNoShape">
              <a:avLst/>
            </a:prstTxWarp>
          </a:bodyPr>
          <a:lstStyle>
            <a:lvl1pPr algn="r">
              <a:defRPr>
                <a:latin typeface="Arial" charset="0"/>
                <a:cs typeface="+mn-cs"/>
              </a:defRPr>
            </a:lvl1pPr>
          </a:lstStyle>
          <a:p>
            <a:pPr>
              <a:defRPr/>
            </a:pPr>
            <a:fld id="{1DE42606-4E99-42C2-9B37-C930E19F29BE}" type="slidenum">
              <a:rPr lang="nb-NO"/>
              <a:pPr>
                <a:defRPr/>
              </a:pPr>
              <a:t>‹#›</a:t>
            </a:fld>
            <a:endParaRPr lang="nb-NO"/>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44813" cy="495300"/>
          </a:xfrm>
          <a:prstGeom prst="rect">
            <a:avLst/>
          </a:prstGeom>
          <a:noFill/>
          <a:ln w="9525">
            <a:noFill/>
            <a:miter lim="800000"/>
            <a:headEnd/>
            <a:tailEnd/>
          </a:ln>
          <a:effectLst/>
        </p:spPr>
        <p:txBody>
          <a:bodyPr vert="horz" wrap="square" lIns="88230" tIns="44115" rIns="88230" bIns="44115" numCol="1" anchor="t" anchorCtr="0" compatLnSpc="1">
            <a:prstTxWarp prst="textNoShape">
              <a:avLst/>
            </a:prstTxWarp>
          </a:bodyPr>
          <a:lstStyle>
            <a:lvl1pPr>
              <a:defRPr>
                <a:latin typeface="Arial" charset="0"/>
                <a:cs typeface="+mn-cs"/>
              </a:defRPr>
            </a:lvl1pPr>
          </a:lstStyle>
          <a:p>
            <a:pPr>
              <a:defRPr/>
            </a:pPr>
            <a:endParaRPr lang="nb-NO"/>
          </a:p>
        </p:txBody>
      </p:sp>
      <p:sp>
        <p:nvSpPr>
          <p:cNvPr id="64515" name="Rectangle 3"/>
          <p:cNvSpPr>
            <a:spLocks noGrp="1" noChangeArrowheads="1"/>
          </p:cNvSpPr>
          <p:nvPr>
            <p:ph type="dt" idx="1"/>
          </p:nvPr>
        </p:nvSpPr>
        <p:spPr bwMode="auto">
          <a:xfrm>
            <a:off x="3848100" y="0"/>
            <a:ext cx="2944813" cy="495300"/>
          </a:xfrm>
          <a:prstGeom prst="rect">
            <a:avLst/>
          </a:prstGeom>
          <a:noFill/>
          <a:ln w="9525">
            <a:noFill/>
            <a:miter lim="800000"/>
            <a:headEnd/>
            <a:tailEnd/>
          </a:ln>
          <a:effectLst/>
        </p:spPr>
        <p:txBody>
          <a:bodyPr vert="horz" wrap="square" lIns="88230" tIns="44115" rIns="88230" bIns="44115" numCol="1" anchor="t" anchorCtr="0" compatLnSpc="1">
            <a:prstTxWarp prst="textNoShape">
              <a:avLst/>
            </a:prstTxWarp>
          </a:bodyPr>
          <a:lstStyle>
            <a:lvl1pPr algn="r">
              <a:defRPr>
                <a:latin typeface="Arial" charset="0"/>
                <a:cs typeface="+mn-cs"/>
              </a:defRPr>
            </a:lvl1pPr>
          </a:lstStyle>
          <a:p>
            <a:pPr>
              <a:defRPr/>
            </a:pPr>
            <a:endParaRPr lang="nb-NO"/>
          </a:p>
        </p:txBody>
      </p:sp>
      <p:sp>
        <p:nvSpPr>
          <p:cNvPr id="27652" name="Rectangle 4"/>
          <p:cNvSpPr>
            <a:spLocks noGrp="1" noRot="1" noChangeAspect="1" noChangeArrowheads="1" noTextEdit="1"/>
          </p:cNvSpPr>
          <p:nvPr>
            <p:ph type="sldImg" idx="2"/>
          </p:nvPr>
        </p:nvSpPr>
        <p:spPr bwMode="auto">
          <a:xfrm>
            <a:off x="915988" y="746125"/>
            <a:ext cx="4962525" cy="3722688"/>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679450" y="4716463"/>
            <a:ext cx="5435600" cy="4468812"/>
          </a:xfrm>
          <a:prstGeom prst="rect">
            <a:avLst/>
          </a:prstGeom>
          <a:noFill/>
          <a:ln w="9525">
            <a:noFill/>
            <a:miter lim="800000"/>
            <a:headEnd/>
            <a:tailEnd/>
          </a:ln>
          <a:effectLst/>
        </p:spPr>
        <p:txBody>
          <a:bodyPr vert="horz" wrap="square" lIns="88230" tIns="44115" rIns="88230" bIns="44115"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64518" name="Rectangle 6"/>
          <p:cNvSpPr>
            <a:spLocks noGrp="1" noChangeArrowheads="1"/>
          </p:cNvSpPr>
          <p:nvPr>
            <p:ph type="ftr" sz="quarter" idx="4"/>
          </p:nvPr>
        </p:nvSpPr>
        <p:spPr bwMode="auto">
          <a:xfrm>
            <a:off x="0" y="9434513"/>
            <a:ext cx="2944813" cy="495300"/>
          </a:xfrm>
          <a:prstGeom prst="rect">
            <a:avLst/>
          </a:prstGeom>
          <a:noFill/>
          <a:ln w="9525">
            <a:noFill/>
            <a:miter lim="800000"/>
            <a:headEnd/>
            <a:tailEnd/>
          </a:ln>
          <a:effectLst/>
        </p:spPr>
        <p:txBody>
          <a:bodyPr vert="horz" wrap="square" lIns="88230" tIns="44115" rIns="88230" bIns="44115" numCol="1" anchor="b" anchorCtr="0" compatLnSpc="1">
            <a:prstTxWarp prst="textNoShape">
              <a:avLst/>
            </a:prstTxWarp>
          </a:bodyPr>
          <a:lstStyle>
            <a:lvl1pPr>
              <a:defRPr>
                <a:latin typeface="Arial" charset="0"/>
                <a:cs typeface="+mn-cs"/>
              </a:defRPr>
            </a:lvl1pPr>
          </a:lstStyle>
          <a:p>
            <a:pPr>
              <a:defRPr/>
            </a:pPr>
            <a:endParaRPr lang="nb-NO"/>
          </a:p>
        </p:txBody>
      </p:sp>
      <p:sp>
        <p:nvSpPr>
          <p:cNvPr id="64519" name="Rectangle 7"/>
          <p:cNvSpPr>
            <a:spLocks noGrp="1" noChangeArrowheads="1"/>
          </p:cNvSpPr>
          <p:nvPr>
            <p:ph type="sldNum" sz="quarter" idx="5"/>
          </p:nvPr>
        </p:nvSpPr>
        <p:spPr bwMode="auto">
          <a:xfrm>
            <a:off x="3848100" y="9434513"/>
            <a:ext cx="2944813" cy="495300"/>
          </a:xfrm>
          <a:prstGeom prst="rect">
            <a:avLst/>
          </a:prstGeom>
          <a:noFill/>
          <a:ln w="9525">
            <a:noFill/>
            <a:miter lim="800000"/>
            <a:headEnd/>
            <a:tailEnd/>
          </a:ln>
          <a:effectLst/>
        </p:spPr>
        <p:txBody>
          <a:bodyPr vert="horz" wrap="square" lIns="88230" tIns="44115" rIns="88230" bIns="44115" numCol="1" anchor="b" anchorCtr="0" compatLnSpc="1">
            <a:prstTxWarp prst="textNoShape">
              <a:avLst/>
            </a:prstTxWarp>
          </a:bodyPr>
          <a:lstStyle>
            <a:lvl1pPr algn="r">
              <a:defRPr>
                <a:latin typeface="Arial" charset="0"/>
                <a:cs typeface="+mn-cs"/>
              </a:defRPr>
            </a:lvl1pPr>
          </a:lstStyle>
          <a:p>
            <a:pPr>
              <a:defRPr/>
            </a:pPr>
            <a:fld id="{00204158-149F-4732-B94E-ACDF969F621F}" type="slidenum">
              <a:rPr lang="nb-NO"/>
              <a:pPr>
                <a:defRPr/>
              </a:pPr>
              <a:t>‹#›</a:t>
            </a:fld>
            <a:endParaRPr lang="nb-NO"/>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lassholder for lysbilde 1"/>
          <p:cNvSpPr>
            <a:spLocks noGrp="1" noRot="1" noChangeAspect="1" noTextEdit="1"/>
          </p:cNvSpPr>
          <p:nvPr>
            <p:ph type="sldImg"/>
          </p:nvPr>
        </p:nvSpPr>
        <p:spPr>
          <a:ln/>
        </p:spPr>
      </p:sp>
      <p:sp>
        <p:nvSpPr>
          <p:cNvPr id="28675" name="Plassholder for notater 2"/>
          <p:cNvSpPr>
            <a:spLocks noGrp="1"/>
          </p:cNvSpPr>
          <p:nvPr>
            <p:ph type="body" idx="1"/>
          </p:nvPr>
        </p:nvSpPr>
        <p:spPr>
          <a:noFill/>
          <a:ln/>
        </p:spPr>
        <p:txBody>
          <a:bodyPr/>
          <a:lstStyle/>
          <a:p>
            <a:endParaRPr lang="nb-NO" smtClean="0"/>
          </a:p>
        </p:txBody>
      </p:sp>
      <p:sp>
        <p:nvSpPr>
          <p:cNvPr id="4" name="Plassholder for lysbildenummer 3"/>
          <p:cNvSpPr>
            <a:spLocks noGrp="1"/>
          </p:cNvSpPr>
          <p:nvPr>
            <p:ph type="sldNum" sz="quarter" idx="5"/>
          </p:nvPr>
        </p:nvSpPr>
        <p:spPr/>
        <p:txBody>
          <a:bodyPr/>
          <a:lstStyle/>
          <a:p>
            <a:pPr>
              <a:defRPr/>
            </a:pPr>
            <a:fld id="{D7C0E8E7-9F44-4CB9-AA9A-79EB97160C63}" type="slidenum">
              <a:rPr lang="nb-NO" smtClean="0"/>
              <a:pPr>
                <a:defRPr/>
              </a:pPr>
              <a:t>3</a:t>
            </a:fld>
            <a:endParaRPr lang="nb-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Plassholder for lysbilde 1"/>
          <p:cNvSpPr>
            <a:spLocks noGrp="1" noRot="1" noChangeAspect="1" noTextEdit="1"/>
          </p:cNvSpPr>
          <p:nvPr>
            <p:ph type="sldImg"/>
          </p:nvPr>
        </p:nvSpPr>
        <p:spPr>
          <a:ln/>
        </p:spPr>
      </p:sp>
      <p:sp>
        <p:nvSpPr>
          <p:cNvPr id="29699" name="Plassholder for notater 2"/>
          <p:cNvSpPr>
            <a:spLocks noGrp="1"/>
          </p:cNvSpPr>
          <p:nvPr>
            <p:ph type="body" idx="1"/>
          </p:nvPr>
        </p:nvSpPr>
        <p:spPr>
          <a:noFill/>
          <a:ln/>
        </p:spPr>
        <p:txBody>
          <a:bodyPr/>
          <a:lstStyle/>
          <a:p>
            <a:endParaRPr lang="nb-NO" smtClean="0"/>
          </a:p>
        </p:txBody>
      </p:sp>
      <p:sp>
        <p:nvSpPr>
          <p:cNvPr id="4" name="Plassholder for lysbildenummer 3"/>
          <p:cNvSpPr>
            <a:spLocks noGrp="1"/>
          </p:cNvSpPr>
          <p:nvPr>
            <p:ph type="sldNum" sz="quarter" idx="5"/>
          </p:nvPr>
        </p:nvSpPr>
        <p:spPr/>
        <p:txBody>
          <a:bodyPr/>
          <a:lstStyle/>
          <a:p>
            <a:pPr>
              <a:defRPr/>
            </a:pPr>
            <a:fld id="{DB09BC60-EE87-44D4-9F58-568958722CCC}" type="slidenum">
              <a:rPr lang="nb-NO" smtClean="0"/>
              <a:pPr>
                <a:defRPr/>
              </a:pPr>
              <a:t>5</a:t>
            </a:fld>
            <a:endParaRPr lang="nb-N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Plassholder for lysbilde 1"/>
          <p:cNvSpPr>
            <a:spLocks noGrp="1" noRot="1" noChangeAspect="1" noTextEdit="1"/>
          </p:cNvSpPr>
          <p:nvPr>
            <p:ph type="sldImg"/>
          </p:nvPr>
        </p:nvSpPr>
        <p:spPr>
          <a:ln/>
        </p:spPr>
      </p:sp>
      <p:sp>
        <p:nvSpPr>
          <p:cNvPr id="30723" name="Plassholder for notater 2"/>
          <p:cNvSpPr>
            <a:spLocks noGrp="1"/>
          </p:cNvSpPr>
          <p:nvPr>
            <p:ph type="body" idx="1"/>
          </p:nvPr>
        </p:nvSpPr>
        <p:spPr>
          <a:noFill/>
          <a:ln/>
        </p:spPr>
        <p:txBody>
          <a:bodyPr/>
          <a:lstStyle/>
          <a:p>
            <a:endParaRPr lang="nb-NO" smtClean="0"/>
          </a:p>
        </p:txBody>
      </p:sp>
      <p:sp>
        <p:nvSpPr>
          <p:cNvPr id="4" name="Plassholder for lysbildenummer 3"/>
          <p:cNvSpPr>
            <a:spLocks noGrp="1"/>
          </p:cNvSpPr>
          <p:nvPr>
            <p:ph type="sldNum" sz="quarter" idx="5"/>
          </p:nvPr>
        </p:nvSpPr>
        <p:spPr/>
        <p:txBody>
          <a:bodyPr/>
          <a:lstStyle/>
          <a:p>
            <a:pPr>
              <a:defRPr/>
            </a:pPr>
            <a:fld id="{A1D439EB-5E80-407E-A6DD-D788D3ABED2B}" type="slidenum">
              <a:rPr lang="nb-NO" smtClean="0"/>
              <a:pPr>
                <a:defRPr/>
              </a:pPr>
              <a:t>24</a:t>
            </a:fld>
            <a:endParaRPr lang="nb-NO"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b-NO" smtClean="0"/>
              <a:t>Klikk for å redigere undertittelstil i malen</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5E4E42E2-1637-4A7A-A49E-2AC8631ABD58}" type="slidenum">
              <a:rPr lang="nb-NO"/>
              <a:pPr>
                <a:defRPr/>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0E2597DF-6A6A-4579-A96F-D6B8F72529C0}" type="slidenum">
              <a:rPr lang="nb-NO"/>
              <a:pPr>
                <a:defRPr/>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C7DB409F-C4E7-45B9-8F05-3D0EC831E2DD}" type="slidenum">
              <a:rPr lang="nb-NO"/>
              <a:pPr>
                <a:defRPr/>
              </a:pPr>
              <a:t>‹#›</a:t>
            </a:fld>
            <a:endParaRPr lang="nb-N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nhold">
    <p:spTree>
      <p:nvGrpSpPr>
        <p:cNvPr id="1" name=""/>
        <p:cNvGrpSpPr/>
        <p:nvPr/>
      </p:nvGrpSpPr>
      <p:grpSpPr>
        <a:xfrm>
          <a:off x="0" y="0"/>
          <a:ext cx="0" cy="0"/>
          <a:chOff x="0" y="0"/>
          <a:chExt cx="0" cy="0"/>
        </a:xfrm>
      </p:grpSpPr>
      <p:sp>
        <p:nvSpPr>
          <p:cNvPr id="2" name="Plassholder for innhold 1"/>
          <p:cNvSpPr>
            <a:spLocks noGrp="1"/>
          </p:cNvSpPr>
          <p:nvPr>
            <p:ph/>
          </p:nvPr>
        </p:nvSpPr>
        <p:spPr>
          <a:xfrm>
            <a:off x="457200" y="274638"/>
            <a:ext cx="8229600" cy="5851525"/>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3" name="Rectangle 4"/>
          <p:cNvSpPr>
            <a:spLocks noGrp="1" noChangeArrowheads="1"/>
          </p:cNvSpPr>
          <p:nvPr>
            <p:ph type="dt" sz="half" idx="10"/>
          </p:nvPr>
        </p:nvSpPr>
        <p:spPr>
          <a:ln/>
        </p:spPr>
        <p:txBody>
          <a:bodyPr/>
          <a:lstStyle>
            <a:lvl1pPr>
              <a:defRPr/>
            </a:lvl1pPr>
          </a:lstStyle>
          <a:p>
            <a:pPr>
              <a:defRPr/>
            </a:pPr>
            <a:endParaRPr lang="nb-NO"/>
          </a:p>
        </p:txBody>
      </p:sp>
      <p:sp>
        <p:nvSpPr>
          <p:cNvPr id="4" name="Rectangle 5"/>
          <p:cNvSpPr>
            <a:spLocks noGrp="1" noChangeArrowheads="1"/>
          </p:cNvSpPr>
          <p:nvPr>
            <p:ph type="ftr" sz="quarter" idx="11"/>
          </p:nvPr>
        </p:nvSpPr>
        <p:spPr>
          <a:ln/>
        </p:spPr>
        <p:txBody>
          <a:bodyPr/>
          <a:lstStyle>
            <a:lvl1pPr>
              <a:defRPr/>
            </a:lvl1pPr>
          </a:lstStyle>
          <a:p>
            <a:pPr>
              <a:defRPr/>
            </a:pPr>
            <a:endParaRPr lang="nb-NO"/>
          </a:p>
        </p:txBody>
      </p:sp>
      <p:sp>
        <p:nvSpPr>
          <p:cNvPr id="5" name="Rectangle 6"/>
          <p:cNvSpPr>
            <a:spLocks noGrp="1" noChangeArrowheads="1"/>
          </p:cNvSpPr>
          <p:nvPr>
            <p:ph type="sldNum" sz="quarter" idx="12"/>
          </p:nvPr>
        </p:nvSpPr>
        <p:spPr>
          <a:ln/>
        </p:spPr>
        <p:txBody>
          <a:bodyPr/>
          <a:lstStyle>
            <a:lvl1pPr>
              <a:defRPr/>
            </a:lvl1pPr>
          </a:lstStyle>
          <a:p>
            <a:pPr>
              <a:defRPr/>
            </a:pPr>
            <a:fld id="{4F7EF0A4-4879-482A-AD50-67C421420349}" type="slidenum">
              <a:rPr lang="nb-NO"/>
              <a:pPr>
                <a:defRPr/>
              </a:pPr>
              <a:t>‹#›</a:t>
            </a:fld>
            <a:endParaRPr lang="nb-NO"/>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tel og tabell">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p>
            <a:r>
              <a:rPr lang="nb-NO" smtClean="0"/>
              <a:t>Klikk for å redigere tittelstil</a:t>
            </a:r>
            <a:endParaRPr lang="nb-NO"/>
          </a:p>
        </p:txBody>
      </p:sp>
      <p:sp>
        <p:nvSpPr>
          <p:cNvPr id="3" name="Plassholder for tabell 2"/>
          <p:cNvSpPr>
            <a:spLocks noGrp="1"/>
          </p:cNvSpPr>
          <p:nvPr>
            <p:ph type="tbl" idx="1"/>
          </p:nvPr>
        </p:nvSpPr>
        <p:spPr>
          <a:xfrm>
            <a:off x="457200" y="1600200"/>
            <a:ext cx="8229600" cy="4525963"/>
          </a:xfrm>
        </p:spPr>
        <p:txBody>
          <a:bodyPr/>
          <a:lstStyle/>
          <a:p>
            <a:pPr lvl="0"/>
            <a:endParaRPr lang="nb-NO" noProof="0"/>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A92E8BF7-C0BE-40FF-87F4-01C8A948D27A}" type="slidenum">
              <a:rPr lang="nb-NO"/>
              <a:pPr>
                <a:defRPr/>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E687BA9E-74F9-405E-BD8D-789BB97ECC5B}" type="slidenum">
              <a:rPr lang="nb-NO"/>
              <a:pPr>
                <a:defRPr/>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Rectangle 4"/>
          <p:cNvSpPr>
            <a:spLocks noGrp="1" noChangeArrowheads="1"/>
          </p:cNvSpPr>
          <p:nvPr>
            <p:ph type="dt" sz="half" idx="10"/>
          </p:nvPr>
        </p:nvSpPr>
        <p:spPr>
          <a:ln/>
        </p:spPr>
        <p:txBody>
          <a:bodyPr/>
          <a:lstStyle>
            <a:lvl1pPr>
              <a:defRPr/>
            </a:lvl1pPr>
          </a:lstStyle>
          <a:p>
            <a:pPr>
              <a:defRPr/>
            </a:pPr>
            <a:endParaRPr lang="nb-NO"/>
          </a:p>
        </p:txBody>
      </p:sp>
      <p:sp>
        <p:nvSpPr>
          <p:cNvPr id="5" name="Rectangle 5"/>
          <p:cNvSpPr>
            <a:spLocks noGrp="1" noChangeArrowheads="1"/>
          </p:cNvSpPr>
          <p:nvPr>
            <p:ph type="ftr" sz="quarter" idx="11"/>
          </p:nvPr>
        </p:nvSpPr>
        <p:spPr>
          <a:ln/>
        </p:spPr>
        <p:txBody>
          <a:bodyPr/>
          <a:lstStyle>
            <a:lvl1pPr>
              <a:defRPr/>
            </a:lvl1pPr>
          </a:lstStyle>
          <a:p>
            <a:pPr>
              <a:defRPr/>
            </a:pPr>
            <a:endParaRPr lang="nb-NO"/>
          </a:p>
        </p:txBody>
      </p:sp>
      <p:sp>
        <p:nvSpPr>
          <p:cNvPr id="6" name="Rectangle 6"/>
          <p:cNvSpPr>
            <a:spLocks noGrp="1" noChangeArrowheads="1"/>
          </p:cNvSpPr>
          <p:nvPr>
            <p:ph type="sldNum" sz="quarter" idx="12"/>
          </p:nvPr>
        </p:nvSpPr>
        <p:spPr>
          <a:ln/>
        </p:spPr>
        <p:txBody>
          <a:bodyPr/>
          <a:lstStyle>
            <a:lvl1pPr>
              <a:defRPr/>
            </a:lvl1pPr>
          </a:lstStyle>
          <a:p>
            <a:pPr>
              <a:defRPr/>
            </a:pPr>
            <a:fld id="{5448BD85-A4C7-4A7B-85D1-84AC5F687936}" type="slidenum">
              <a:rPr lang="nb-NO"/>
              <a:pPr>
                <a:defRPr/>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50E23163-42B1-40A3-8896-58291236D173}" type="slidenum">
              <a:rPr lang="nb-NO"/>
              <a:pPr>
                <a:defRPr/>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Rectangle 4"/>
          <p:cNvSpPr>
            <a:spLocks noGrp="1" noChangeArrowheads="1"/>
          </p:cNvSpPr>
          <p:nvPr>
            <p:ph type="dt" sz="half" idx="10"/>
          </p:nvPr>
        </p:nvSpPr>
        <p:spPr>
          <a:ln/>
        </p:spPr>
        <p:txBody>
          <a:bodyPr/>
          <a:lstStyle>
            <a:lvl1pPr>
              <a:defRPr/>
            </a:lvl1pPr>
          </a:lstStyle>
          <a:p>
            <a:pPr>
              <a:defRPr/>
            </a:pPr>
            <a:endParaRPr lang="nb-NO"/>
          </a:p>
        </p:txBody>
      </p:sp>
      <p:sp>
        <p:nvSpPr>
          <p:cNvPr id="8" name="Rectangle 5"/>
          <p:cNvSpPr>
            <a:spLocks noGrp="1" noChangeArrowheads="1"/>
          </p:cNvSpPr>
          <p:nvPr>
            <p:ph type="ftr" sz="quarter" idx="11"/>
          </p:nvPr>
        </p:nvSpPr>
        <p:spPr>
          <a:ln/>
        </p:spPr>
        <p:txBody>
          <a:bodyPr/>
          <a:lstStyle>
            <a:lvl1pPr>
              <a:defRPr/>
            </a:lvl1pPr>
          </a:lstStyle>
          <a:p>
            <a:pPr>
              <a:defRPr/>
            </a:pPr>
            <a:endParaRPr lang="nb-NO"/>
          </a:p>
        </p:txBody>
      </p:sp>
      <p:sp>
        <p:nvSpPr>
          <p:cNvPr id="9" name="Rectangle 6"/>
          <p:cNvSpPr>
            <a:spLocks noGrp="1" noChangeArrowheads="1"/>
          </p:cNvSpPr>
          <p:nvPr>
            <p:ph type="sldNum" sz="quarter" idx="12"/>
          </p:nvPr>
        </p:nvSpPr>
        <p:spPr>
          <a:ln/>
        </p:spPr>
        <p:txBody>
          <a:bodyPr/>
          <a:lstStyle>
            <a:lvl1pPr>
              <a:defRPr/>
            </a:lvl1pPr>
          </a:lstStyle>
          <a:p>
            <a:pPr>
              <a:defRPr/>
            </a:pPr>
            <a:fld id="{E1790777-C2D1-4E4A-98CA-226019DC9266}" type="slidenum">
              <a:rPr lang="nb-NO"/>
              <a:pPr>
                <a:defRPr/>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Rectangle 4"/>
          <p:cNvSpPr>
            <a:spLocks noGrp="1" noChangeArrowheads="1"/>
          </p:cNvSpPr>
          <p:nvPr>
            <p:ph type="dt" sz="half" idx="10"/>
          </p:nvPr>
        </p:nvSpPr>
        <p:spPr>
          <a:ln/>
        </p:spPr>
        <p:txBody>
          <a:bodyPr/>
          <a:lstStyle>
            <a:lvl1pPr>
              <a:defRPr/>
            </a:lvl1pPr>
          </a:lstStyle>
          <a:p>
            <a:pPr>
              <a:defRPr/>
            </a:pPr>
            <a:endParaRPr lang="nb-NO"/>
          </a:p>
        </p:txBody>
      </p:sp>
      <p:sp>
        <p:nvSpPr>
          <p:cNvPr id="4" name="Rectangle 5"/>
          <p:cNvSpPr>
            <a:spLocks noGrp="1" noChangeArrowheads="1"/>
          </p:cNvSpPr>
          <p:nvPr>
            <p:ph type="ftr" sz="quarter" idx="11"/>
          </p:nvPr>
        </p:nvSpPr>
        <p:spPr>
          <a:ln/>
        </p:spPr>
        <p:txBody>
          <a:bodyPr/>
          <a:lstStyle>
            <a:lvl1pPr>
              <a:defRPr/>
            </a:lvl1pPr>
          </a:lstStyle>
          <a:p>
            <a:pPr>
              <a:defRPr/>
            </a:pPr>
            <a:endParaRPr lang="nb-NO"/>
          </a:p>
        </p:txBody>
      </p:sp>
      <p:sp>
        <p:nvSpPr>
          <p:cNvPr id="5" name="Rectangle 6"/>
          <p:cNvSpPr>
            <a:spLocks noGrp="1" noChangeArrowheads="1"/>
          </p:cNvSpPr>
          <p:nvPr>
            <p:ph type="sldNum" sz="quarter" idx="12"/>
          </p:nvPr>
        </p:nvSpPr>
        <p:spPr>
          <a:ln/>
        </p:spPr>
        <p:txBody>
          <a:bodyPr/>
          <a:lstStyle>
            <a:lvl1pPr>
              <a:defRPr/>
            </a:lvl1pPr>
          </a:lstStyle>
          <a:p>
            <a:pPr>
              <a:defRPr/>
            </a:pPr>
            <a:fld id="{B9AD960D-6A3B-4125-9303-26184A34EC03}" type="slidenum">
              <a:rPr lang="nb-NO"/>
              <a:pPr>
                <a:defRPr/>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b-NO"/>
          </a:p>
        </p:txBody>
      </p:sp>
      <p:sp>
        <p:nvSpPr>
          <p:cNvPr id="3" name="Rectangle 5"/>
          <p:cNvSpPr>
            <a:spLocks noGrp="1" noChangeArrowheads="1"/>
          </p:cNvSpPr>
          <p:nvPr>
            <p:ph type="ftr" sz="quarter" idx="11"/>
          </p:nvPr>
        </p:nvSpPr>
        <p:spPr>
          <a:ln/>
        </p:spPr>
        <p:txBody>
          <a:bodyPr/>
          <a:lstStyle>
            <a:lvl1pPr>
              <a:defRPr/>
            </a:lvl1pPr>
          </a:lstStyle>
          <a:p>
            <a:pPr>
              <a:defRPr/>
            </a:pPr>
            <a:endParaRPr lang="nb-NO"/>
          </a:p>
        </p:txBody>
      </p:sp>
      <p:sp>
        <p:nvSpPr>
          <p:cNvPr id="4" name="Rectangle 6"/>
          <p:cNvSpPr>
            <a:spLocks noGrp="1" noChangeArrowheads="1"/>
          </p:cNvSpPr>
          <p:nvPr>
            <p:ph type="sldNum" sz="quarter" idx="12"/>
          </p:nvPr>
        </p:nvSpPr>
        <p:spPr>
          <a:ln/>
        </p:spPr>
        <p:txBody>
          <a:bodyPr/>
          <a:lstStyle>
            <a:lvl1pPr>
              <a:defRPr/>
            </a:lvl1pPr>
          </a:lstStyle>
          <a:p>
            <a:pPr>
              <a:defRPr/>
            </a:pPr>
            <a:fld id="{5380E33A-EEC2-4E29-9B4C-8380E10A18A4}" type="slidenum">
              <a:rPr lang="nb-NO"/>
              <a:pPr>
                <a:defRPr/>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4D77BE51-1072-4D42-9DF1-6F397D22F37D}" type="slidenum">
              <a:rPr lang="nb-NO"/>
              <a:pPr>
                <a:defRPr/>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pPr>
              <a:defRPr/>
            </a:pPr>
            <a:endParaRPr lang="nb-NO"/>
          </a:p>
        </p:txBody>
      </p:sp>
      <p:sp>
        <p:nvSpPr>
          <p:cNvPr id="6" name="Rectangle 5"/>
          <p:cNvSpPr>
            <a:spLocks noGrp="1" noChangeArrowheads="1"/>
          </p:cNvSpPr>
          <p:nvPr>
            <p:ph type="ftr" sz="quarter" idx="11"/>
          </p:nvPr>
        </p:nvSpPr>
        <p:spPr>
          <a:ln/>
        </p:spPr>
        <p:txBody>
          <a:bodyPr/>
          <a:lstStyle>
            <a:lvl1pPr>
              <a:defRPr/>
            </a:lvl1pPr>
          </a:lstStyle>
          <a:p>
            <a:pPr>
              <a:defRPr/>
            </a:pPr>
            <a:endParaRPr lang="nb-NO"/>
          </a:p>
        </p:txBody>
      </p:sp>
      <p:sp>
        <p:nvSpPr>
          <p:cNvPr id="7" name="Rectangle 6"/>
          <p:cNvSpPr>
            <a:spLocks noGrp="1" noChangeArrowheads="1"/>
          </p:cNvSpPr>
          <p:nvPr>
            <p:ph type="sldNum" sz="quarter" idx="12"/>
          </p:nvPr>
        </p:nvSpPr>
        <p:spPr>
          <a:ln/>
        </p:spPr>
        <p:txBody>
          <a:bodyPr/>
          <a:lstStyle>
            <a:lvl1pPr>
              <a:defRPr/>
            </a:lvl1pPr>
          </a:lstStyle>
          <a:p>
            <a:pPr>
              <a:defRPr/>
            </a:pPr>
            <a:fld id="{BF562F38-1FD5-431B-91A0-ECCC1D650043}" type="slidenum">
              <a:rPr lang="nb-NO"/>
              <a:pPr>
                <a:defRPr/>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nb-NO"/>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nb-NO"/>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AA1C2433-360D-4166-B60F-586C4B8DBE63}" type="slidenum">
              <a:rPr lang="nb-NO"/>
              <a:pPr>
                <a:defRPr/>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ekstSylinder 2"/>
          <p:cNvSpPr txBox="1">
            <a:spLocks noChangeArrowheads="1"/>
          </p:cNvSpPr>
          <p:nvPr/>
        </p:nvSpPr>
        <p:spPr bwMode="auto">
          <a:xfrm>
            <a:off x="2643188" y="4500563"/>
            <a:ext cx="1428750" cy="400050"/>
          </a:xfrm>
          <a:prstGeom prst="rect">
            <a:avLst/>
          </a:prstGeom>
          <a:noFill/>
          <a:ln w="9525">
            <a:noFill/>
            <a:miter lim="800000"/>
            <a:headEnd/>
            <a:tailEnd/>
          </a:ln>
        </p:spPr>
        <p:txBody>
          <a:bodyPr>
            <a:spAutoFit/>
          </a:bodyPr>
          <a:lstStyle/>
          <a:p>
            <a:r>
              <a:rPr lang="nb-NO" sz="2000"/>
              <a:t>Revidert </a:t>
            </a:r>
          </a:p>
        </p:txBody>
      </p:sp>
      <p:sp>
        <p:nvSpPr>
          <p:cNvPr id="2051" name="Tittel 3"/>
          <p:cNvSpPr>
            <a:spLocks noGrp="1"/>
          </p:cNvSpPr>
          <p:nvPr>
            <p:ph type="title"/>
          </p:nvPr>
        </p:nvSpPr>
        <p:spPr/>
        <p:txBody>
          <a:bodyPr/>
          <a:lstStyle/>
          <a:p>
            <a:r>
              <a:rPr lang="nb-NO" smtClean="0">
                <a:solidFill>
                  <a:srgbClr val="FFC000"/>
                </a:solidFill>
              </a:rPr>
              <a:t> </a:t>
            </a:r>
          </a:p>
        </p:txBody>
      </p:sp>
      <p:pic>
        <p:nvPicPr>
          <p:cNvPr id="2052" name="Plassholder for innhold 9" descr="Tømmerkjøring Skog, sag håndverk.jpg"/>
          <p:cNvPicPr>
            <a:picLocks noGrp="1" noChangeAspect="1"/>
          </p:cNvPicPr>
          <p:nvPr>
            <p:ph idx="1"/>
          </p:nvPr>
        </p:nvPicPr>
        <p:blipFill>
          <a:blip r:embed="rId2" cstate="print"/>
          <a:srcRect/>
          <a:stretch>
            <a:fillRect/>
          </a:stretch>
        </p:blipFill>
        <p:spPr>
          <a:xfrm>
            <a:off x="0" y="0"/>
            <a:ext cx="9144000" cy="6858000"/>
          </a:xfrm>
        </p:spPr>
      </p:pic>
      <p:sp>
        <p:nvSpPr>
          <p:cNvPr id="9" name="Plassholder for lysbildenummer 8"/>
          <p:cNvSpPr>
            <a:spLocks noGrp="1"/>
          </p:cNvSpPr>
          <p:nvPr>
            <p:ph type="sldNum" sz="quarter" idx="12"/>
          </p:nvPr>
        </p:nvSpPr>
        <p:spPr/>
        <p:txBody>
          <a:bodyPr/>
          <a:lstStyle/>
          <a:p>
            <a:pPr>
              <a:defRPr/>
            </a:pPr>
            <a:fld id="{C1D4A6D1-243F-4A69-A696-189117193631}" type="slidenum">
              <a:rPr lang="nb-NO" smtClean="0"/>
              <a:pPr>
                <a:defRPr/>
              </a:pPr>
              <a:t>1</a:t>
            </a:fld>
            <a:endParaRPr lang="nb-NO" dirty="0"/>
          </a:p>
        </p:txBody>
      </p:sp>
      <p:sp>
        <p:nvSpPr>
          <p:cNvPr id="2054" name="TekstSylinder 7"/>
          <p:cNvSpPr txBox="1">
            <a:spLocks noChangeArrowheads="1"/>
          </p:cNvSpPr>
          <p:nvPr/>
        </p:nvSpPr>
        <p:spPr bwMode="auto">
          <a:xfrm>
            <a:off x="900113" y="404813"/>
            <a:ext cx="7416800" cy="461962"/>
          </a:xfrm>
          <a:prstGeom prst="rect">
            <a:avLst/>
          </a:prstGeom>
          <a:noFill/>
          <a:ln w="9525">
            <a:noFill/>
            <a:miter lim="800000"/>
            <a:headEnd/>
            <a:tailEnd/>
          </a:ln>
        </p:spPr>
        <p:txBody>
          <a:bodyPr>
            <a:spAutoFit/>
          </a:bodyPr>
          <a:lstStyle/>
          <a:p>
            <a:r>
              <a:rPr lang="nb-NO" sz="2400">
                <a:solidFill>
                  <a:schemeClr val="bg1"/>
                </a:solidFill>
              </a:rPr>
              <a:t>VIRSOMHETSPLAN FOR MUSEET MIDT IKS 2015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5889" name="Group 289"/>
          <p:cNvGraphicFramePr>
            <a:graphicFrameLocks noGrp="1"/>
          </p:cNvGraphicFramePr>
          <p:nvPr/>
        </p:nvGraphicFramePr>
        <p:xfrm>
          <a:off x="395288" y="1916113"/>
          <a:ext cx="8215370" cy="4270822"/>
        </p:xfrm>
        <a:graphic>
          <a:graphicData uri="http://schemas.openxmlformats.org/drawingml/2006/table">
            <a:tbl>
              <a:tblPr/>
              <a:tblGrid>
                <a:gridCol w="2160488"/>
                <a:gridCol w="3388287"/>
                <a:gridCol w="1076209"/>
                <a:gridCol w="571688"/>
                <a:gridCol w="1018698"/>
              </a:tblGrid>
              <a:tr h="35719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a:t>
                      </a:r>
                      <a:endParaRPr kumimoji="0" lang="nb-NO" sz="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2235817">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Videreutvikling og forbedre Museet Midts pedagogiske tilbud. Bl.a. ambulerende formidlingstjeneste knyttet til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DKS og den kulturelle spaserstokken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Bedre kvalitet på formidling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Tilrettelegging av lokale skoletilbud</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Gjøre museet attraktivt som formidlingsarena og møteplass for barn og ungdom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Fra barokk til rock” – det reisende museum  for videregående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Gullgeita</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Dampmaskinen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Vrimmel</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Fiskeværet – nyutvikling for barnetrinnet</a:t>
                      </a:r>
                    </a:p>
                    <a:p>
                      <a:pPr marL="0" marR="0" lvl="0" indent="0" algn="l" defTabSz="914400" rtl="0" eaLnBrk="1" fontAlgn="base" latinLnBrk="0" hangingPunct="1">
                        <a:lnSpc>
                          <a:spcPct val="100000"/>
                        </a:lnSpc>
                        <a:spcBef>
                          <a:spcPct val="0"/>
                        </a:spcBef>
                        <a:spcAft>
                          <a:spcPct val="0"/>
                        </a:spcAft>
                        <a:buClrTx/>
                        <a:buSzTx/>
                        <a:buFontTx/>
                        <a:buChar char="•"/>
                        <a:tabLst/>
                        <a:defRPr/>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nb-NO" sz="900" b="0" i="0" u="none" strike="noStrike" cap="none" normalizeH="0" baseline="0" dirty="0" smtClean="0">
                          <a:ln>
                            <a:noFill/>
                          </a:ln>
                          <a:solidFill>
                            <a:schemeClr val="tx1"/>
                          </a:solidFill>
                          <a:effectLst/>
                          <a:latin typeface="Arial Unicode MS" pitchFamily="34" charset="-128"/>
                        </a:rPr>
                        <a:t>Nytt prosjekt  med tema byggeteknikk</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DKS med ambulerende utstillinger  inkl kunst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Den kulturelle spaserstokken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Opplæringskurs for alle guidene ved Museet Midt og øvrige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formidlingsarenaer i regionen. Kvalitetssikring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Aktiviteter knyttet til ulike tema.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Bruke museet som arena for kunnskapsformidling. Ta imot elever og studenter til våre pedagogiske opplegg.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Museets dag. Gjøre våre tilbud kjent overfor skoleverket.</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Namdalsmuseet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Spillum D&amp;H</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Spillum D&amp;H</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Spillum D&amp;H</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Fylkesgalleriet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Formidlingssek.</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Formidlingsavd.</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Samarb. Mellom avdelingene i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Namsos og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Rørvik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Alle avdelingene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fellestiltak</a:t>
                      </a: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AEAEA"/>
                    </a:solidFill>
                  </a:tcPr>
                </a:tc>
              </a:tr>
              <a:tr h="3124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Ytterligere samordning av faggruppe formidling</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Fellesprosjekt, kurs, møter – Formidlingsforum Trøndelag.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Deltakelse i produsentrådet for DKS – Nord-Trøndelag,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Dele arbeidsoppgaver  med Stiklestad NK.</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Pedagog  og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Formidl. team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AEAEA"/>
                    </a:solidFill>
                  </a:tcPr>
                </a:tc>
              </a:tr>
            </a:tbl>
          </a:graphicData>
        </a:graphic>
      </p:graphicFrame>
      <p:sp>
        <p:nvSpPr>
          <p:cNvPr id="11289" name="Rectangle 56"/>
          <p:cNvSpPr>
            <a:spLocks noChangeArrowheads="1"/>
          </p:cNvSpPr>
          <p:nvPr/>
        </p:nvSpPr>
        <p:spPr bwMode="auto">
          <a:xfrm>
            <a:off x="2195513" y="188913"/>
            <a:ext cx="6407150" cy="503237"/>
          </a:xfrm>
          <a:prstGeom prst="rect">
            <a:avLst/>
          </a:prstGeom>
          <a:noFill/>
          <a:ln w="9525">
            <a:noFill/>
            <a:miter lim="800000"/>
            <a:headEnd/>
            <a:tailEnd/>
          </a:ln>
        </p:spPr>
        <p:txBody>
          <a:bodyPr wrap="none" anchor="ctr"/>
          <a:lstStyle/>
          <a:p>
            <a:pPr algn="r"/>
            <a:endParaRPr lang="nb-NO" sz="2400">
              <a:latin typeface="Agency FB" pitchFamily="34" charset="0"/>
            </a:endParaRPr>
          </a:p>
          <a:p>
            <a:pPr algn="r"/>
            <a:r>
              <a:rPr lang="nb-NO" sz="2000">
                <a:latin typeface="Agency FB" pitchFamily="34" charset="0"/>
              </a:rPr>
              <a:t>Formidling</a:t>
            </a:r>
          </a:p>
          <a:p>
            <a:pPr algn="r"/>
            <a:endParaRPr lang="nb-NO" sz="1600">
              <a:latin typeface="Agency FB" pitchFamily="34" charset="0"/>
            </a:endParaRPr>
          </a:p>
        </p:txBody>
      </p:sp>
      <p:sp>
        <p:nvSpPr>
          <p:cNvPr id="11290" name="Rectangle 57"/>
          <p:cNvSpPr>
            <a:spLocks noChangeArrowheads="1"/>
          </p:cNvSpPr>
          <p:nvPr/>
        </p:nvSpPr>
        <p:spPr bwMode="auto">
          <a:xfrm>
            <a:off x="395288" y="692150"/>
            <a:ext cx="8208962" cy="1152525"/>
          </a:xfrm>
          <a:prstGeom prst="rect">
            <a:avLst/>
          </a:prstGeom>
          <a:solidFill>
            <a:srgbClr val="99CCFF"/>
          </a:solidFill>
          <a:ln w="19050">
            <a:solidFill>
              <a:srgbClr val="99CCFF"/>
            </a:solidFill>
            <a:miter lim="800000"/>
            <a:headEnd/>
            <a:tailEnd/>
          </a:ln>
        </p:spPr>
        <p:txBody>
          <a:bodyPr wrap="none" anchor="ctr"/>
          <a:lstStyle/>
          <a:p>
            <a:r>
              <a:rPr lang="nb-NO" sz="1400">
                <a:latin typeface="Tahoma" pitchFamily="34" charset="0"/>
              </a:rPr>
              <a:t>Overordnet målsetting</a:t>
            </a:r>
          </a:p>
          <a:p>
            <a:pPr>
              <a:buFont typeface="Arial" charset="0"/>
              <a:buChar char="•"/>
            </a:pPr>
            <a:r>
              <a:rPr lang="nb-NO" sz="1000">
                <a:latin typeface="Tahoma" pitchFamily="34" charset="0"/>
              </a:rPr>
              <a:t>For Museet Midt IKS er det en sentral oppgave å bidra til tiltak som gjør de lokale museene og kulturlandskapet til gode formidlingsarenaer/ </a:t>
            </a:r>
          </a:p>
          <a:p>
            <a:r>
              <a:rPr lang="nb-NO" sz="1000">
                <a:latin typeface="Tahoma" pitchFamily="34" charset="0"/>
              </a:rPr>
              <a:t>  møteplasser i sine lokalsamfunn. </a:t>
            </a:r>
          </a:p>
          <a:p>
            <a:pPr>
              <a:buFont typeface="Arial" charset="0"/>
              <a:buChar char="•"/>
            </a:pPr>
            <a:r>
              <a:rPr lang="nb-NO" sz="1000">
                <a:latin typeface="Tahoma" pitchFamily="34" charset="0"/>
              </a:rPr>
              <a:t>Videreføre og videreutvikle museets formidlingstilbud, særlig rettet mot barn og unge.</a:t>
            </a:r>
          </a:p>
          <a:p>
            <a:pPr>
              <a:buFont typeface="Arial" charset="0"/>
              <a:buChar char="•"/>
            </a:pPr>
            <a:r>
              <a:rPr lang="nb-NO" sz="1000">
                <a:latin typeface="Tahoma" pitchFamily="34" charset="0"/>
              </a:rPr>
              <a:t>Styrke samarbeidet mellom fagseksjonene, slik at vi sammen kan utvikle nye og spennende tilbud for våre besøkende.</a:t>
            </a:r>
          </a:p>
          <a:p>
            <a:pPr>
              <a:buFont typeface="Arial" charset="0"/>
              <a:buChar char="•"/>
            </a:pPr>
            <a:r>
              <a:rPr lang="nb-NO" sz="1000">
                <a:latin typeface="Tahoma" pitchFamily="34" charset="0"/>
              </a:rPr>
              <a:t>Samarbeide med kommuner, lag og foreninger for å styrke og videreutvikle våre tilbud gjennom den ”kulturelle spaserstokken”.</a:t>
            </a:r>
          </a:p>
          <a:p>
            <a:pPr>
              <a:buFont typeface="Arial" charset="0"/>
              <a:buChar char="•"/>
            </a:pPr>
            <a:r>
              <a:rPr lang="nb-NO" sz="1000">
                <a:latin typeface="Tahoma" pitchFamily="34" charset="0"/>
              </a:rPr>
              <a:t>Gjøre museets aktiviteter kjent</a:t>
            </a:r>
          </a:p>
        </p:txBody>
      </p:sp>
      <p:sp>
        <p:nvSpPr>
          <p:cNvPr id="11291" name="Rectangle 58"/>
          <p:cNvSpPr>
            <a:spLocks noChangeArrowheads="1"/>
          </p:cNvSpPr>
          <p:nvPr/>
        </p:nvSpPr>
        <p:spPr bwMode="auto">
          <a:xfrm>
            <a:off x="8388350" y="6569075"/>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cxnSp>
        <p:nvCxnSpPr>
          <p:cNvPr id="11292" name="Rett linje 6"/>
          <p:cNvCxnSpPr>
            <a:cxnSpLocks noChangeShapeType="1"/>
          </p:cNvCxnSpPr>
          <p:nvPr/>
        </p:nvCxnSpPr>
        <p:spPr bwMode="auto">
          <a:xfrm>
            <a:off x="2555875" y="4652963"/>
            <a:ext cx="3384550" cy="0"/>
          </a:xfrm>
          <a:prstGeom prst="line">
            <a:avLst/>
          </a:prstGeom>
          <a:noFill/>
          <a:ln w="19050" algn="ctr">
            <a:solidFill>
              <a:srgbClr val="FFCC99"/>
            </a:solidFill>
            <a:round/>
            <a:headEnd/>
            <a:tailEnd/>
          </a:ln>
        </p:spPr>
      </p:cxnSp>
      <p:cxnSp>
        <p:nvCxnSpPr>
          <p:cNvPr id="11293" name="Rett linje 8"/>
          <p:cNvCxnSpPr>
            <a:cxnSpLocks noChangeShapeType="1"/>
          </p:cNvCxnSpPr>
          <p:nvPr/>
        </p:nvCxnSpPr>
        <p:spPr bwMode="auto">
          <a:xfrm>
            <a:off x="2555875" y="3429000"/>
            <a:ext cx="3384550" cy="0"/>
          </a:xfrm>
          <a:prstGeom prst="line">
            <a:avLst/>
          </a:prstGeom>
          <a:noFill/>
          <a:ln w="19050" algn="ctr">
            <a:solidFill>
              <a:srgbClr val="FFCC99"/>
            </a:solidFill>
            <a:round/>
            <a:headEnd/>
            <a:tailEnd/>
          </a:ln>
        </p:spPr>
      </p:cxnSp>
      <p:cxnSp>
        <p:nvCxnSpPr>
          <p:cNvPr id="11294" name="Rett linje 8"/>
          <p:cNvCxnSpPr>
            <a:cxnSpLocks noChangeShapeType="1"/>
          </p:cNvCxnSpPr>
          <p:nvPr/>
        </p:nvCxnSpPr>
        <p:spPr bwMode="auto">
          <a:xfrm rot="5400000" flipH="1" flipV="1">
            <a:off x="2555875" y="4797425"/>
            <a:ext cx="0" cy="0"/>
          </a:xfrm>
          <a:prstGeom prst="line">
            <a:avLst/>
          </a:prstGeom>
          <a:noFill/>
          <a:ln w="19050" algn="ctr">
            <a:solidFill>
              <a:srgbClr val="FFCC99"/>
            </a:solidFill>
            <a:round/>
            <a:headEnd/>
            <a:tailEnd/>
          </a:ln>
        </p:spPr>
      </p:cxnSp>
      <p:cxnSp>
        <p:nvCxnSpPr>
          <p:cNvPr id="11295" name="Rett linje 10"/>
          <p:cNvCxnSpPr>
            <a:cxnSpLocks noChangeShapeType="1"/>
          </p:cNvCxnSpPr>
          <p:nvPr/>
        </p:nvCxnSpPr>
        <p:spPr bwMode="auto">
          <a:xfrm>
            <a:off x="2555875" y="5084763"/>
            <a:ext cx="3384550" cy="0"/>
          </a:xfrm>
          <a:prstGeom prst="line">
            <a:avLst/>
          </a:prstGeom>
          <a:noFill/>
          <a:ln w="19050" algn="ctr">
            <a:solidFill>
              <a:srgbClr val="FFCC99"/>
            </a:solidFill>
            <a:round/>
            <a:headEnd/>
            <a:tailEnd/>
          </a:ln>
        </p:spPr>
      </p:cxnSp>
      <p:sp>
        <p:nvSpPr>
          <p:cNvPr id="11" name="Plassholder for lysbildenummer 10"/>
          <p:cNvSpPr>
            <a:spLocks noGrp="1"/>
          </p:cNvSpPr>
          <p:nvPr>
            <p:ph type="sldNum" sz="quarter" idx="12"/>
          </p:nvPr>
        </p:nvSpPr>
        <p:spPr/>
        <p:txBody>
          <a:bodyPr/>
          <a:lstStyle/>
          <a:p>
            <a:pPr>
              <a:defRPr/>
            </a:pPr>
            <a:fld id="{84342493-10CE-4473-AC3F-8AE0371CC4D8}" type="slidenum">
              <a:rPr lang="nb-NO" smtClean="0"/>
              <a:pPr>
                <a:defRPr/>
              </a:pPr>
              <a:t>10</a:t>
            </a:fld>
            <a:endParaRPr lang="nb-N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844" name="Group 268"/>
          <p:cNvGraphicFramePr>
            <a:graphicFrameLocks noGrp="1"/>
          </p:cNvGraphicFramePr>
          <p:nvPr/>
        </p:nvGraphicFramePr>
        <p:xfrm>
          <a:off x="468313" y="404813"/>
          <a:ext cx="7921625" cy="5905500"/>
        </p:xfrm>
        <a:graphic>
          <a:graphicData uri="http://schemas.openxmlformats.org/drawingml/2006/table">
            <a:tbl>
              <a:tblPr/>
              <a:tblGrid>
                <a:gridCol w="1674796"/>
                <a:gridCol w="2928958"/>
                <a:gridCol w="1714512"/>
                <a:gridCol w="666734"/>
                <a:gridCol w="936625"/>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AVDELING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65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Kystkultur gjennom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11 000 år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Pedagogisk tilrettelagt skoletilbud 7. kl. trinn i S-G</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Kystkultur for en dag – heldags pakke i Rørvik,</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videreutvikles iht. .det enkelte klassetrinn</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formidlingsansvarlige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419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Utstilling  - Kvalstad brødrene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Felles utstilling om Kvalstad brødrene , samt felles pakke til skolene i Namdalen.</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formidlingsansvarlige</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Namdalsm.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Kunstmuseet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Berggården gamle handelssted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Båthallen</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Rollespill i Skolestua/Berggården</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Guidet omvisning i alle bygg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Nytt pedagogisk opplegg ifb.m.  bygging og bruk av Nordlandsbåt/Follabåt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formidlingsansvarlige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Temporære utstillinger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Utvikling av mindre temautstillinger videreføres på alle avdelingene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Kunstutstillinger  i Kunstmuseet og Norveg</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Temporære utstillinger  i samarbeid med andre museer.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err="1" smtClean="0">
                          <a:ln>
                            <a:noFill/>
                          </a:ln>
                          <a:solidFill>
                            <a:schemeClr val="tx1"/>
                          </a:solidFill>
                          <a:effectLst/>
                          <a:latin typeface="Arial Unicode MS" pitchFamily="34" charset="-128"/>
                        </a:rPr>
                        <a:t>Museumspededagog</a:t>
                      </a: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Bibliotekene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err="1" smtClean="0">
                          <a:ln>
                            <a:noFill/>
                          </a:ln>
                          <a:solidFill>
                            <a:schemeClr val="tx1"/>
                          </a:solidFill>
                          <a:effectLst/>
                          <a:latin typeface="Arial Unicode MS" pitchFamily="34" charset="-128"/>
                        </a:rPr>
                        <a:t>Sagbruksm</a:t>
                      </a:r>
                      <a:r>
                        <a:rPr kumimoji="0" lang="nb-NO" sz="8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Namdalsmuseet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Kunstmuseet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411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smtClean="0">
                          <a:ln>
                            <a:noFill/>
                          </a:ln>
                          <a:solidFill>
                            <a:schemeClr val="tx1"/>
                          </a:solidFill>
                          <a:effectLst/>
                          <a:latin typeface="Verdana" pitchFamily="34" charset="0"/>
                        </a:rPr>
                        <a:t>Kompetansetiltak</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Utvikling og gjennomføring av pedagogiske tilbud rettet mot lokal museer og skoler. Kursing og oppgradering av museets formidlingspersonale.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museumspedagog</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411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Tilrettelegge og videreutvikle lokale formidlingstilbud og arrangement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Utvikle og videreutvikle  eksisterende pedagogiske tilbud : </a:t>
                      </a:r>
                      <a:r>
                        <a:rPr kumimoji="0" lang="nb-NO" sz="900" b="1" i="0" u="none" strike="noStrike" cap="none" normalizeH="0" baseline="0" dirty="0" smtClean="0">
                          <a:ln>
                            <a:noFill/>
                          </a:ln>
                          <a:solidFill>
                            <a:schemeClr val="tx1"/>
                          </a:solidFill>
                          <a:effectLst/>
                          <a:latin typeface="Arial Unicode MS" pitchFamily="34" charset="-128"/>
                        </a:rPr>
                        <a:t>Bistand til våre ”nye” medlemskommuner i Museet Midt.</a:t>
                      </a:r>
                      <a:r>
                        <a:rPr kumimoji="0" lang="nb-NO" sz="900" b="0" i="0" u="none" strike="noStrike" cap="none" normalizeH="0" baseline="0" dirty="0" smtClean="0">
                          <a:ln>
                            <a:noFill/>
                          </a:ln>
                          <a:solidFill>
                            <a:schemeClr val="tx1"/>
                          </a:solidFill>
                          <a:effectLst/>
                          <a:latin typeface="Arial Unicode MS" pitchFamily="34" charset="-128"/>
                        </a:rPr>
                        <a:t>  - </a:t>
                      </a:r>
                      <a:r>
                        <a:rPr kumimoji="0" lang="nb-NO" sz="900" b="1" i="0" u="none" strike="noStrike" cap="none" normalizeH="0" baseline="0" dirty="0" smtClean="0">
                          <a:ln>
                            <a:noFill/>
                          </a:ln>
                          <a:solidFill>
                            <a:schemeClr val="tx1"/>
                          </a:solidFill>
                          <a:effectLst/>
                          <a:latin typeface="Arial Unicode MS" pitchFamily="34" charset="-128"/>
                        </a:rPr>
                        <a:t>Skoleopplegg på reise. </a:t>
                      </a:r>
                      <a:r>
                        <a:rPr kumimoji="0" lang="nb-NO" sz="900" b="0" i="0" u="none" strike="noStrike" cap="none" normalizeH="0" baseline="0" dirty="0" err="1" smtClean="0">
                          <a:ln>
                            <a:noFill/>
                          </a:ln>
                          <a:solidFill>
                            <a:schemeClr val="tx1"/>
                          </a:solidFill>
                          <a:effectLst/>
                          <a:latin typeface="Arial Unicode MS" pitchFamily="34" charset="-128"/>
                        </a:rPr>
                        <a:t>Melamartnan</a:t>
                      </a:r>
                      <a:r>
                        <a:rPr kumimoji="0" lang="nb-NO" sz="900" b="0" i="0" u="none" strike="noStrike" cap="none" normalizeH="0" baseline="0" dirty="0" smtClean="0">
                          <a:ln>
                            <a:noFill/>
                          </a:ln>
                          <a:solidFill>
                            <a:schemeClr val="tx1"/>
                          </a:solidFill>
                          <a:effectLst/>
                          <a:latin typeface="Arial Unicode MS" pitchFamily="34" charset="-128"/>
                        </a:rPr>
                        <a:t> ,Laksefiskeutstillingen på </a:t>
                      </a:r>
                      <a:r>
                        <a:rPr kumimoji="0" lang="nb-NO" sz="900" b="0" i="0" u="none" strike="noStrike" cap="none" normalizeH="0" baseline="0" dirty="0" err="1" smtClean="0">
                          <a:ln>
                            <a:noFill/>
                          </a:ln>
                          <a:solidFill>
                            <a:schemeClr val="tx1"/>
                          </a:solidFill>
                          <a:effectLst/>
                          <a:latin typeface="Arial Unicode MS" pitchFamily="34" charset="-128"/>
                        </a:rPr>
                        <a:t>Haugum</a:t>
                      </a:r>
                      <a:r>
                        <a:rPr kumimoji="0" lang="nb-NO" sz="900" b="0" i="0" u="none" strike="noStrike" cap="none" normalizeH="0" baseline="0" dirty="0" smtClean="0">
                          <a:ln>
                            <a:noFill/>
                          </a:ln>
                          <a:solidFill>
                            <a:schemeClr val="tx1"/>
                          </a:solidFill>
                          <a:effectLst/>
                          <a:latin typeface="Arial Unicode MS" pitchFamily="34" charset="-128"/>
                        </a:rPr>
                        <a:t> mølle. Skreifestival med  vandreteater m.m.  </a:t>
                      </a:r>
                      <a:r>
                        <a:rPr kumimoji="0" lang="nb-NO" sz="900" b="0" i="0" u="none" strike="noStrike" cap="none" normalizeH="0" baseline="0" dirty="0" err="1" smtClean="0">
                          <a:ln>
                            <a:noFill/>
                          </a:ln>
                          <a:solidFill>
                            <a:schemeClr val="tx1"/>
                          </a:solidFill>
                          <a:effectLst/>
                          <a:latin typeface="Arial Unicode MS" pitchFamily="34" charset="-128"/>
                        </a:rPr>
                        <a:t>Småkalldager</a:t>
                      </a:r>
                      <a:r>
                        <a:rPr kumimoji="0" lang="nb-NO" sz="900" b="0" i="0" u="none" strike="noStrike" cap="none" normalizeH="0" baseline="0" dirty="0" smtClean="0">
                          <a:ln>
                            <a:noFill/>
                          </a:ln>
                          <a:solidFill>
                            <a:schemeClr val="tx1"/>
                          </a:solidFill>
                          <a:effectLst/>
                          <a:latin typeface="Arial Unicode MS" pitchFamily="34" charset="-128"/>
                        </a:rPr>
                        <a:t>, Julearrangement, Kystkulturuka , Sagdag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museumspedagog</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distriktskonservatorer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 salg - og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markedsansvarlig</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vår/høst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Namdalsmuseet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Vikna kommune</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err="1" smtClean="0">
                          <a:ln>
                            <a:noFill/>
                          </a:ln>
                          <a:solidFill>
                            <a:schemeClr val="tx1"/>
                          </a:solidFill>
                          <a:effectLst/>
                          <a:latin typeface="Arial Unicode MS" pitchFamily="34" charset="-128"/>
                        </a:rPr>
                        <a:t>Sagbruksm</a:t>
                      </a:r>
                      <a:r>
                        <a:rPr kumimoji="0" lang="nb-NO" sz="800" b="0" i="0" u="none" strike="noStrike" cap="none" normalizeH="0" baseline="0" dirty="0" smtClean="0">
                          <a:ln>
                            <a:noFill/>
                          </a:ln>
                          <a:solidFill>
                            <a:schemeClr val="tx1"/>
                          </a:solidFill>
                          <a:effectLst/>
                          <a:latin typeface="Arial Unicode MS" pitchFamily="34" charset="-128"/>
                        </a:rPr>
                        <a: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3206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Kvalitetssikring av faste utstillinger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Oppgradering av eksisterende utstillinger videreføres</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 museumsped.</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og konsulent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529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Gjøre museets aktivitet kjent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Kontakt med skoler, nærmiljø, lokale lag og media og informere om våre tilbud.</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Pleie samarbeid med lokale lag og foreninger - nettverksbygging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museumsped.</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Avd-ledere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477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Hjelp til selvhjelp</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Kurs i museumsarbeid  del 2. Økt museumsfalig kompetanse ved de  ubemannede museene i Namdal. </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Distriktskonservatorer og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Ansvarlig for formidling og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samlingsforvaltning</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bl>
          </a:graphicData>
        </a:graphic>
      </p:graphicFrame>
      <p:sp>
        <p:nvSpPr>
          <p:cNvPr id="12355" name="Rectangle 50"/>
          <p:cNvSpPr>
            <a:spLocks noChangeArrowheads="1"/>
          </p:cNvSpPr>
          <p:nvPr/>
        </p:nvSpPr>
        <p:spPr bwMode="auto">
          <a:xfrm>
            <a:off x="2195513" y="0"/>
            <a:ext cx="6335712" cy="357188"/>
          </a:xfrm>
          <a:prstGeom prst="rect">
            <a:avLst/>
          </a:prstGeom>
          <a:noFill/>
          <a:ln w="9525">
            <a:noFill/>
            <a:miter lim="800000"/>
            <a:headEnd/>
            <a:tailEnd/>
          </a:ln>
        </p:spPr>
        <p:txBody>
          <a:bodyPr wrap="none" anchor="ctr"/>
          <a:lstStyle/>
          <a:p>
            <a:pPr algn="r"/>
            <a:endParaRPr lang="nb-NO" sz="2400">
              <a:latin typeface="Agency FB" pitchFamily="34" charset="0"/>
            </a:endParaRPr>
          </a:p>
          <a:p>
            <a:pPr algn="r"/>
            <a:r>
              <a:rPr lang="nb-NO" sz="2000">
                <a:latin typeface="Agency FB" pitchFamily="34" charset="0"/>
              </a:rPr>
              <a:t>Formidling</a:t>
            </a:r>
          </a:p>
          <a:p>
            <a:pPr algn="r"/>
            <a:endParaRPr lang="nb-NO" sz="1600">
              <a:latin typeface="Agency FB" pitchFamily="34" charset="0"/>
            </a:endParaRPr>
          </a:p>
        </p:txBody>
      </p:sp>
      <p:sp>
        <p:nvSpPr>
          <p:cNvPr id="12356" name="Rectangle 228"/>
          <p:cNvSpPr>
            <a:spLocks noChangeArrowheads="1"/>
          </p:cNvSpPr>
          <p:nvPr/>
        </p:nvSpPr>
        <p:spPr bwMode="auto">
          <a:xfrm>
            <a:off x="83883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6" name="Plassholder for lysbildenummer 5"/>
          <p:cNvSpPr>
            <a:spLocks noGrp="1"/>
          </p:cNvSpPr>
          <p:nvPr>
            <p:ph type="sldNum" sz="quarter" idx="12"/>
          </p:nvPr>
        </p:nvSpPr>
        <p:spPr/>
        <p:txBody>
          <a:bodyPr/>
          <a:lstStyle/>
          <a:p>
            <a:pPr>
              <a:defRPr/>
            </a:pPr>
            <a:fld id="{13E7501C-3497-49EC-8A3D-2EFAE268DA71}" type="slidenum">
              <a:rPr lang="nb-NO" smtClean="0"/>
              <a:pPr>
                <a:defRPr/>
              </a:pPr>
              <a:t>11</a:t>
            </a:fld>
            <a:endParaRPr lang="nb-N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844" name="Group 268"/>
          <p:cNvGraphicFramePr>
            <a:graphicFrameLocks noGrp="1"/>
          </p:cNvGraphicFramePr>
          <p:nvPr/>
        </p:nvGraphicFramePr>
        <p:xfrm>
          <a:off x="468313" y="836613"/>
          <a:ext cx="8352159" cy="4167188"/>
        </p:xfrm>
        <a:graphic>
          <a:graphicData uri="http://schemas.openxmlformats.org/drawingml/2006/table">
            <a:tbl>
              <a:tblPr/>
              <a:tblGrid>
                <a:gridCol w="1765820"/>
                <a:gridCol w="3396037"/>
                <a:gridCol w="1499802"/>
                <a:gridCol w="610380"/>
                <a:gridCol w="1080120"/>
              </a:tblGrid>
              <a:tr h="1809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AVDELING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49818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Foredragserie på avdelingene – nytt publikumstilbud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defRPr/>
                      </a:pPr>
                      <a:r>
                        <a:rPr kumimoji="0" lang="nb-NO" sz="900" b="0" i="0" u="none" strike="noStrike" cap="none" normalizeH="0" baseline="0" dirty="0" smtClean="0">
                          <a:ln>
                            <a:noFill/>
                          </a:ln>
                          <a:solidFill>
                            <a:schemeClr val="tx1"/>
                          </a:solidFill>
                          <a:effectLst/>
                          <a:latin typeface="Arial Unicode MS" pitchFamily="34" charset="-128"/>
                        </a:rPr>
                        <a:t>Produsere  og gjennomføre kåseri/foredragsserie ved alle avdelingene . – ”Tilbakeblikk”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Produksjon av sagbrukshistorisk formidlingstiltak i tilknytning til nytt publikumsbygg.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Formidlere og konservatorer.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Formidler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Vår - høst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Formidlings seksjonen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Sagbruksmuseet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419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Videreutvikling og nye formidlingskonsept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Videreutvikle vandreteateret  ”Den første by på en liten Ø”</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Utvikling av teateroppsetning med fokus på  sagbruks -   historien</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Etablere skog- og sagbrukshistorisk aktivitetspark for barn           og unge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Utvikle formidlingsprosjekt i samarbeid med regionskonservatorene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Avdelingsleder m.fl.</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Regionskonservatorer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Museums pedagog.</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Vinter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Vår sommer </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Kystmuseet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Sagbruksmuseet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Namdalsmuseet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5159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Gjøre museets aktiviteter kjent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Gi skolene god informasjon om våre tilbud gjennom møter, hjemmeside, brosjyrer med mer.</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Holde kontakt med media i forbindelse med lansering av nye formidlingsprosjekt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Pleie samarbeid med lokale lag og foreninger og skaffe  nye samarbeids partnere der dette er mulig.</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nb-NO" sz="900" b="0" i="0" u="none" strike="noStrike" cap="none" normalizeH="0" baseline="0" dirty="0" smtClean="0">
                          <a:ln>
                            <a:noFill/>
                          </a:ln>
                          <a:solidFill>
                            <a:schemeClr val="tx1"/>
                          </a:solidFill>
                          <a:effectLst/>
                          <a:latin typeface="Arial Unicode MS" pitchFamily="34" charset="-128"/>
                        </a:rPr>
                        <a: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Sagbruksmuseet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09588">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FF0000"/>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hMerge="1">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bl>
          </a:graphicData>
        </a:graphic>
      </p:graphicFrame>
      <p:sp>
        <p:nvSpPr>
          <p:cNvPr id="13345" name="Rectangle 50"/>
          <p:cNvSpPr>
            <a:spLocks noChangeArrowheads="1"/>
          </p:cNvSpPr>
          <p:nvPr/>
        </p:nvSpPr>
        <p:spPr bwMode="auto">
          <a:xfrm>
            <a:off x="2195513" y="260350"/>
            <a:ext cx="6335712" cy="357188"/>
          </a:xfrm>
          <a:prstGeom prst="rect">
            <a:avLst/>
          </a:prstGeom>
          <a:noFill/>
          <a:ln w="9525">
            <a:noFill/>
            <a:miter lim="800000"/>
            <a:headEnd/>
            <a:tailEnd/>
          </a:ln>
        </p:spPr>
        <p:txBody>
          <a:bodyPr wrap="none" anchor="ctr"/>
          <a:lstStyle/>
          <a:p>
            <a:pPr algn="r"/>
            <a:endParaRPr lang="nb-NO" sz="2400">
              <a:latin typeface="Agency FB" pitchFamily="34" charset="0"/>
            </a:endParaRPr>
          </a:p>
          <a:p>
            <a:pPr algn="r"/>
            <a:r>
              <a:rPr lang="nb-NO" sz="2000">
                <a:latin typeface="Agency FB" pitchFamily="34" charset="0"/>
              </a:rPr>
              <a:t>Formidling</a:t>
            </a:r>
          </a:p>
          <a:p>
            <a:pPr algn="r"/>
            <a:endParaRPr lang="nb-NO" sz="1600">
              <a:latin typeface="Agency FB" pitchFamily="34" charset="0"/>
            </a:endParaRPr>
          </a:p>
        </p:txBody>
      </p:sp>
      <p:sp>
        <p:nvSpPr>
          <p:cNvPr id="13346" name="Rectangle 228"/>
          <p:cNvSpPr>
            <a:spLocks noChangeArrowheads="1"/>
          </p:cNvSpPr>
          <p:nvPr/>
        </p:nvSpPr>
        <p:spPr bwMode="auto">
          <a:xfrm>
            <a:off x="83883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6" name="Plassholder for lysbildenummer 5"/>
          <p:cNvSpPr>
            <a:spLocks noGrp="1"/>
          </p:cNvSpPr>
          <p:nvPr>
            <p:ph type="sldNum" sz="quarter" idx="12"/>
          </p:nvPr>
        </p:nvSpPr>
        <p:spPr/>
        <p:txBody>
          <a:bodyPr/>
          <a:lstStyle/>
          <a:p>
            <a:pPr>
              <a:defRPr/>
            </a:pPr>
            <a:fld id="{B6F2A899-C424-4D00-8D3A-974843CC0AC8}" type="slidenum">
              <a:rPr lang="nb-NO" smtClean="0"/>
              <a:pPr>
                <a:defRPr/>
              </a:pPr>
              <a:t>12</a:t>
            </a:fld>
            <a:endParaRPr lang="nb-N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522" name="Group 82"/>
          <p:cNvGraphicFramePr>
            <a:graphicFrameLocks noGrp="1"/>
          </p:cNvGraphicFramePr>
          <p:nvPr/>
        </p:nvGraphicFramePr>
        <p:xfrm>
          <a:off x="684213" y="1628775"/>
          <a:ext cx="7991475" cy="4903284"/>
        </p:xfrm>
        <a:graphic>
          <a:graphicData uri="http://schemas.openxmlformats.org/drawingml/2006/table">
            <a:tbl>
              <a:tblPr/>
              <a:tblGrid>
                <a:gridCol w="1928812"/>
                <a:gridCol w="3183111"/>
                <a:gridCol w="1131714"/>
                <a:gridCol w="828675"/>
                <a:gridCol w="919163"/>
              </a:tblGrid>
              <a:tr h="2320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10674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Museene i Namdal skal være godt synlige på internett.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Kunnskapsformidling til barn og unge.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Hjemmeside videreutvikles.  Med Quiz, spill og leker for      alle barn på vår nye hjemmeside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Presentasjon av våre pedagogiske  formidlingstilbud.</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Nettformidlingsverktøy videreutvikles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Intranett videreutvikles etter behov</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Tilknytning til ulike portaler/gjenfinnbarhet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Nettutstillinger.</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Kobles til KSYS</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Seksjonsleder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Seksjonsleder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pedagoger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Felles-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tjeneste</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DDDDD"/>
                    </a:solidFill>
                  </a:tcPr>
                </a:tc>
              </a:tr>
              <a:tr h="6497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Museet Midts Primusbase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Publisering på www.</a:t>
                      </a:r>
                    </a:p>
                    <a:p>
                      <a:pPr marL="0" marR="0" lvl="0" indent="0" algn="l" defTabSz="914400" rtl="0" eaLnBrk="1" fontAlgn="base" latinLnBrk="0" hangingPunct="1">
                        <a:lnSpc>
                          <a:spcPct val="100000"/>
                        </a:lnSpc>
                        <a:spcBef>
                          <a:spcPct val="0"/>
                        </a:spcBef>
                        <a:spcAft>
                          <a:spcPct val="0"/>
                        </a:spcAft>
                        <a:buClrTx/>
                        <a:buSzTx/>
                        <a:buFontTx/>
                        <a:buNone/>
                        <a:tabLst/>
                        <a:defRPr/>
                      </a:pPr>
                      <a:r>
                        <a:rPr lang="nb-NO" sz="900" dirty="0" smtClean="0">
                          <a:latin typeface="Tahoma" pitchFamily="34" charset="0"/>
                        </a:rPr>
                        <a:t>Videreføre katalogisering av samlinger og bygninger i Primus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Seksjonsleder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cs typeface="Times New Roman" pitchFamily="18" charset="0"/>
                        </a:rPr>
                        <a:t>Seksjonsleder - IKT</a:t>
                      </a: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cs typeface="Times New Roman" pitchFamily="18" charset="0"/>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DDDDDD"/>
                    </a:solidFill>
                  </a:tcPr>
                </a:tc>
              </a:tr>
              <a:tr h="4657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Elektronisk arkiv</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Spesialtilpasset dokumentarkiv. Serverleie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seksjonsleder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Felles-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tjeneste</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DDDDDD"/>
                    </a:solidFill>
                  </a:tcPr>
                </a:tc>
              </a:tr>
              <a:tr h="5105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Digitale fortellinger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Initiativtaker, produsent og pådriver for produksjon av flere fortellinger. Publiseres på egne nettsider +  nasjonal base.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seksjonsleder </a:t>
                      </a:r>
                      <a:r>
                        <a:rPr kumimoji="0" lang="nb-NO" sz="900" b="0" i="0" u="none" strike="noStrike" cap="none" normalizeH="0" baseline="0" dirty="0" err="1" smtClean="0">
                          <a:ln>
                            <a:noFill/>
                          </a:ln>
                          <a:solidFill>
                            <a:schemeClr val="tx1"/>
                          </a:solidFill>
                          <a:effectLst/>
                          <a:latin typeface="Arial Unicode MS" pitchFamily="34" charset="-128"/>
                        </a:rPr>
                        <a:t>m.fl</a:t>
                      </a: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DDDDDD"/>
                    </a:solidFill>
                  </a:tcPr>
                </a:tc>
              </a:tr>
              <a:tr h="928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smtClean="0">
                          <a:ln>
                            <a:noFill/>
                          </a:ln>
                          <a:solidFill>
                            <a:schemeClr val="tx1"/>
                          </a:solidFill>
                          <a:effectLst/>
                          <a:latin typeface="Verdana" pitchFamily="34" charset="0"/>
                        </a:rPr>
                        <a:t>WEB/ IKT-tjenester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Produksjon, mottakk og tilrettelegging av  fagstoff på www</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Nedlastbare elevhefter i </a:t>
                      </a:r>
                      <a:r>
                        <a:rPr kumimoji="0" lang="nb-NO" sz="900" b="0" i="0" u="none" strike="noStrike" cap="none" normalizeH="0" baseline="0" dirty="0" err="1" smtClean="0">
                          <a:ln>
                            <a:noFill/>
                          </a:ln>
                          <a:solidFill>
                            <a:schemeClr val="tx1"/>
                          </a:solidFill>
                          <a:effectLst/>
                          <a:latin typeface="Arial Unicode MS" pitchFamily="34" charset="-128"/>
                        </a:rPr>
                        <a:t>pdf</a:t>
                      </a:r>
                      <a:r>
                        <a:rPr kumimoji="0" lang="nb-NO" sz="900" b="0" i="0" u="none" strike="noStrike" cap="none" normalizeH="0" baseline="0" dirty="0" smtClean="0">
                          <a:ln>
                            <a:noFill/>
                          </a:ln>
                          <a:solidFill>
                            <a:schemeClr val="tx1"/>
                          </a:solidFill>
                          <a:effectLst/>
                          <a:latin typeface="Arial Unicode MS" pitchFamily="34" charset="-128"/>
                        </a:rPr>
                        <a:t> –format.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Aktiviteter for barn</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Samarbeid og bistand i forhold til avdelingene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Brukerstøtte</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Applikasjonsutvikling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Seksjonsleder IKT</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err="1" smtClean="0">
                          <a:ln>
                            <a:noFill/>
                          </a:ln>
                          <a:solidFill>
                            <a:schemeClr val="tx1"/>
                          </a:solidFill>
                          <a:effectLst/>
                          <a:latin typeface="Arial Unicode MS" pitchFamily="34" charset="-128"/>
                        </a:rPr>
                        <a:t>Formidlingsavd</a:t>
                      </a:r>
                      <a:r>
                        <a:rPr kumimoji="0" lang="nb-NO" sz="900" b="0" i="0" u="none" strike="noStrike" cap="none" normalizeH="0" baseline="0" dirty="0" smtClean="0">
                          <a:ln>
                            <a:noFill/>
                          </a:ln>
                          <a:solidFill>
                            <a:schemeClr val="tx1"/>
                          </a:solidFill>
                          <a:effectLst/>
                          <a:latin typeface="Arial Unicode MS" pitchFamily="34" charset="-128"/>
                        </a:rPr>
                        <a: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DDDDDD"/>
                    </a:solidFill>
                  </a:tcPr>
                </a:tc>
              </a:tr>
              <a:tr h="928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smtClean="0">
                          <a:ln>
                            <a:noFill/>
                          </a:ln>
                          <a:solidFill>
                            <a:schemeClr val="tx1"/>
                          </a:solidFill>
                          <a:effectLst/>
                          <a:latin typeface="Verdana" pitchFamily="34" charset="0"/>
                        </a:rPr>
                        <a:t>Kompetansehevende tiltak og behovstilpasset hjelp </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Kurs og veiledning i katalogisering av gjenstander for de ubemannete museene. Forutsetter at kommunene har personalressurs som kan utføre dataføringen, og at samlingene er tilvekstført tidligere. Dette er tenkt som et tilbud til de ubemannete museene.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seksjonsleder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Vår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Ved behov</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sp>
        <p:nvSpPr>
          <p:cNvPr id="14385" name="Rectangle 71"/>
          <p:cNvSpPr>
            <a:spLocks noChangeArrowheads="1"/>
          </p:cNvSpPr>
          <p:nvPr/>
        </p:nvSpPr>
        <p:spPr bwMode="auto">
          <a:xfrm>
            <a:off x="2339975" y="0"/>
            <a:ext cx="6335713" cy="647700"/>
          </a:xfrm>
          <a:prstGeom prst="rect">
            <a:avLst/>
          </a:prstGeom>
          <a:noFill/>
          <a:ln w="9525">
            <a:noFill/>
            <a:miter lim="800000"/>
            <a:headEnd/>
            <a:tailEnd/>
          </a:ln>
        </p:spPr>
        <p:txBody>
          <a:bodyPr wrap="none" anchor="ctr"/>
          <a:lstStyle/>
          <a:p>
            <a:pPr algn="r"/>
            <a:endParaRPr lang="nb-NO" sz="2400">
              <a:latin typeface="Agency FB" pitchFamily="34" charset="0"/>
            </a:endParaRPr>
          </a:p>
          <a:p>
            <a:pPr algn="r"/>
            <a:r>
              <a:rPr lang="nb-NO" sz="2000">
                <a:latin typeface="Agency FB" pitchFamily="34" charset="0"/>
              </a:rPr>
              <a:t>Nettformidling /IKT</a:t>
            </a:r>
          </a:p>
          <a:p>
            <a:pPr algn="r"/>
            <a:endParaRPr lang="nb-NO" sz="1600">
              <a:latin typeface="Agency FB" pitchFamily="34" charset="0"/>
            </a:endParaRPr>
          </a:p>
        </p:txBody>
      </p:sp>
      <p:sp>
        <p:nvSpPr>
          <p:cNvPr id="14386" name="Rectangle 72"/>
          <p:cNvSpPr>
            <a:spLocks noChangeArrowheads="1"/>
          </p:cNvSpPr>
          <p:nvPr/>
        </p:nvSpPr>
        <p:spPr bwMode="auto">
          <a:xfrm>
            <a:off x="684213" y="692150"/>
            <a:ext cx="7991475" cy="792163"/>
          </a:xfrm>
          <a:prstGeom prst="rect">
            <a:avLst/>
          </a:prstGeom>
          <a:solidFill>
            <a:srgbClr val="99CCFF"/>
          </a:solidFill>
          <a:ln w="19050">
            <a:solidFill>
              <a:srgbClr val="99CCFF"/>
            </a:solidFill>
            <a:miter lim="800000"/>
            <a:headEnd/>
            <a:tailEnd/>
          </a:ln>
        </p:spPr>
        <p:txBody>
          <a:bodyPr wrap="none" anchor="ctr"/>
          <a:lstStyle/>
          <a:p>
            <a:r>
              <a:rPr lang="nb-NO" sz="1000">
                <a:latin typeface="Tahoma" pitchFamily="34" charset="0"/>
              </a:rPr>
              <a:t>Videreutvikling av felles nettsted for ivaretaking av perspektivet, felles markedsføring og profilering prioriteres.  Museumslandskapet i Namdal </a:t>
            </a:r>
          </a:p>
          <a:p>
            <a:r>
              <a:rPr lang="nb-NO" sz="1000">
                <a:latin typeface="Tahoma" pitchFamily="34" charset="0"/>
              </a:rPr>
              <a:t>karakteriseres av faginstitusjoner med et nasjonalt perspektiv i sin virksomhet og formidling. For å nå størst mulig publikum, er digital </a:t>
            </a:r>
          </a:p>
          <a:p>
            <a:r>
              <a:rPr lang="nb-NO" sz="1000">
                <a:latin typeface="Tahoma" pitchFamily="34" charset="0"/>
              </a:rPr>
              <a:t>formidling et svært viktig verktøy for Museet Midt framover.  Intranett blir en naturlig informasjonskanal for alle museets ansatte.  Vi vil i </a:t>
            </a:r>
          </a:p>
          <a:p>
            <a:r>
              <a:rPr lang="nb-NO" sz="1000">
                <a:latin typeface="Tahoma" pitchFamily="34" charset="0"/>
              </a:rPr>
              <a:t>videreutvikle et web-basert verktøy for formidling og publisering av arkivmateriale. </a:t>
            </a:r>
          </a:p>
        </p:txBody>
      </p:sp>
      <p:sp>
        <p:nvSpPr>
          <p:cNvPr id="14387" name="Rectangle 73"/>
          <p:cNvSpPr>
            <a:spLocks noChangeArrowheads="1"/>
          </p:cNvSpPr>
          <p:nvPr/>
        </p:nvSpPr>
        <p:spPr bwMode="auto">
          <a:xfrm>
            <a:off x="81724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7" name="Plassholder for lysbildenummer 6"/>
          <p:cNvSpPr>
            <a:spLocks noGrp="1"/>
          </p:cNvSpPr>
          <p:nvPr>
            <p:ph type="sldNum" sz="quarter" idx="12"/>
          </p:nvPr>
        </p:nvSpPr>
        <p:spPr/>
        <p:txBody>
          <a:bodyPr/>
          <a:lstStyle/>
          <a:p>
            <a:pPr>
              <a:defRPr/>
            </a:pPr>
            <a:fld id="{F78D9BAC-A5CE-4BE5-A3A0-5443DE1CEA18}" type="slidenum">
              <a:rPr lang="nb-NO" smtClean="0"/>
              <a:pPr>
                <a:defRPr/>
              </a:pPr>
              <a:t>13</a:t>
            </a:fld>
            <a:endParaRPr lang="nb-N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tel 1"/>
          <p:cNvSpPr>
            <a:spLocks noGrp="1"/>
          </p:cNvSpPr>
          <p:nvPr>
            <p:ph type="title"/>
          </p:nvPr>
        </p:nvSpPr>
        <p:spPr>
          <a:xfrm>
            <a:off x="539750" y="333375"/>
            <a:ext cx="7993063" cy="719138"/>
          </a:xfrm>
          <a:solidFill>
            <a:schemeClr val="accent5"/>
          </a:solidFill>
        </p:spPr>
        <p:txBody>
          <a:bodyPr/>
          <a:lstStyle/>
          <a:p>
            <a:pPr>
              <a:defRPr/>
            </a:pPr>
            <a:r>
              <a:rPr lang="nb-NO" sz="1200" dirty="0" smtClean="0">
                <a:solidFill>
                  <a:schemeClr val="tx1"/>
                </a:solidFill>
              </a:rPr>
              <a:t>NETTFORMIDLING - IKT</a:t>
            </a:r>
          </a:p>
        </p:txBody>
      </p:sp>
      <p:sp>
        <p:nvSpPr>
          <p:cNvPr id="4" name="Plassholder for lysbildenummer 3"/>
          <p:cNvSpPr>
            <a:spLocks noGrp="1"/>
          </p:cNvSpPr>
          <p:nvPr>
            <p:ph type="sldNum" sz="quarter" idx="12"/>
          </p:nvPr>
        </p:nvSpPr>
        <p:spPr/>
        <p:txBody>
          <a:bodyPr/>
          <a:lstStyle/>
          <a:p>
            <a:pPr>
              <a:defRPr/>
            </a:pPr>
            <a:fld id="{07702636-E06B-4B51-8597-E0E27D26D1C5}" type="slidenum">
              <a:rPr lang="nb-NO" smtClean="0"/>
              <a:pPr>
                <a:defRPr/>
              </a:pPr>
              <a:t>14</a:t>
            </a:fld>
            <a:endParaRPr lang="nb-NO"/>
          </a:p>
        </p:txBody>
      </p:sp>
      <p:sp>
        <p:nvSpPr>
          <p:cNvPr id="15364" name="Rektangel 5"/>
          <p:cNvSpPr>
            <a:spLocks noChangeArrowheads="1"/>
          </p:cNvSpPr>
          <p:nvPr/>
        </p:nvSpPr>
        <p:spPr bwMode="auto">
          <a:xfrm>
            <a:off x="539750" y="2924175"/>
            <a:ext cx="7993063" cy="1944688"/>
          </a:xfrm>
          <a:prstGeom prst="rect">
            <a:avLst/>
          </a:prstGeom>
          <a:noFill/>
          <a:ln w="19050" algn="ctr">
            <a:solidFill>
              <a:srgbClr val="FFCC99"/>
            </a:solidFill>
            <a:round/>
            <a:headEnd/>
            <a:tailEnd/>
          </a:ln>
        </p:spPr>
        <p:txBody>
          <a:bodyPr wrap="none" anchor="ctr"/>
          <a:lstStyle/>
          <a:p>
            <a:endParaRPr lang="nb-NO"/>
          </a:p>
        </p:txBody>
      </p:sp>
      <p:graphicFrame>
        <p:nvGraphicFramePr>
          <p:cNvPr id="7" name="Tabell 6"/>
          <p:cNvGraphicFramePr>
            <a:graphicFrameLocks noGrp="1"/>
          </p:cNvGraphicFramePr>
          <p:nvPr/>
        </p:nvGraphicFramePr>
        <p:xfrm>
          <a:off x="539750" y="1773238"/>
          <a:ext cx="7991475" cy="3063240"/>
        </p:xfrm>
        <a:graphic>
          <a:graphicData uri="http://schemas.openxmlformats.org/drawingml/2006/table">
            <a:tbl>
              <a:tblPr/>
              <a:tblGrid>
                <a:gridCol w="1928812"/>
                <a:gridCol w="3183111"/>
                <a:gridCol w="1131714"/>
                <a:gridCol w="828675"/>
                <a:gridCol w="919163"/>
              </a:tblGrid>
              <a:tr h="9282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Videreutvikling av Nettformidling</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lvl="0"/>
                      <a:r>
                        <a:rPr lang="nb-NO" sz="900" kern="1200" dirty="0" smtClean="0">
                          <a:solidFill>
                            <a:schemeClr val="tx1"/>
                          </a:solidFill>
                          <a:latin typeface="Arial Unicode MS" pitchFamily="34" charset="-128"/>
                          <a:ea typeface="Arial Unicode MS" pitchFamily="34" charset="-128"/>
                          <a:cs typeface="Arial Unicode MS" pitchFamily="34" charset="-128"/>
                        </a:rPr>
                        <a:t>Nettundervisningstilbud knyttet til handverkstradisjon, bygningsvern og nettutstillinger (Sør-Gjæslingan)</a:t>
                      </a:r>
                    </a:p>
                    <a:p>
                      <a:pPr lvl="0"/>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lvl="0"/>
                      <a:r>
                        <a:rPr lang="nb-NO" sz="900" kern="1200" dirty="0" smtClean="0">
                          <a:solidFill>
                            <a:schemeClr val="tx1"/>
                          </a:solidFill>
                          <a:latin typeface="Arial Unicode MS" pitchFamily="34" charset="-128"/>
                          <a:ea typeface="Arial Unicode MS" pitchFamily="34" charset="-128"/>
                          <a:cs typeface="Arial Unicode MS" pitchFamily="34" charset="-128"/>
                        </a:rPr>
                        <a:t>Nettbasert, digital læringsaktivitet knyttet til barn og unge. </a:t>
                      </a:r>
                    </a:p>
                    <a:p>
                      <a:pPr lvl="0"/>
                      <a:r>
                        <a:rPr lang="nb-NO" sz="900" kern="1200" dirty="0" smtClean="0">
                          <a:solidFill>
                            <a:schemeClr val="tx1"/>
                          </a:solidFill>
                          <a:latin typeface="Arial Unicode MS" pitchFamily="34" charset="-128"/>
                          <a:ea typeface="Arial Unicode MS" pitchFamily="34" charset="-128"/>
                          <a:cs typeface="Arial Unicode MS" pitchFamily="34" charset="-128"/>
                        </a:rPr>
                        <a:t>Utvikle nettpresentasjon av </a:t>
                      </a:r>
                      <a:r>
                        <a:rPr lang="nb-NO" sz="900" kern="1200" dirty="0" err="1" smtClean="0">
                          <a:solidFill>
                            <a:schemeClr val="tx1"/>
                          </a:solidFill>
                          <a:latin typeface="Arial Unicode MS" pitchFamily="34" charset="-128"/>
                          <a:ea typeface="Arial Unicode MS" pitchFamily="34" charset="-128"/>
                          <a:cs typeface="Arial Unicode MS" pitchFamily="34" charset="-128"/>
                        </a:rPr>
                        <a:t>book-bare</a:t>
                      </a:r>
                      <a:r>
                        <a:rPr lang="nb-NO" sz="900" kern="1200" dirty="0" smtClean="0">
                          <a:solidFill>
                            <a:schemeClr val="tx1"/>
                          </a:solidFill>
                          <a:latin typeface="Arial Unicode MS" pitchFamily="34" charset="-128"/>
                          <a:ea typeface="Arial Unicode MS" pitchFamily="34" charset="-128"/>
                          <a:cs typeface="Arial Unicode MS" pitchFamily="34" charset="-128"/>
                        </a:rPr>
                        <a:t> pakker i samarbeid med  fagmiljø  og markedsansvarlig.</a:t>
                      </a:r>
                    </a:p>
                    <a:p>
                      <a:pPr lvl="0"/>
                      <a:r>
                        <a:rPr lang="nb-NO" sz="900" kern="1200" dirty="0" smtClean="0">
                          <a:solidFill>
                            <a:schemeClr val="tx1"/>
                          </a:solidFill>
                          <a:latin typeface="Arial Unicode MS" pitchFamily="34" charset="-128"/>
                          <a:ea typeface="Arial Unicode MS" pitchFamily="34" charset="-128"/>
                          <a:cs typeface="Arial Unicode MS" pitchFamily="34" charset="-128"/>
                        </a:rPr>
                        <a:t>Produsere artikler på </a:t>
                      </a:r>
                      <a:r>
                        <a:rPr lang="nb-NO" sz="900" kern="1200" dirty="0" err="1" smtClean="0">
                          <a:solidFill>
                            <a:schemeClr val="tx1"/>
                          </a:solidFill>
                          <a:latin typeface="Arial Unicode MS" pitchFamily="34" charset="-128"/>
                          <a:ea typeface="Arial Unicode MS" pitchFamily="34" charset="-128"/>
                          <a:cs typeface="Arial Unicode MS" pitchFamily="34" charset="-128"/>
                        </a:rPr>
                        <a:t>Wikipedia</a:t>
                      </a:r>
                      <a:endParaRPr lang="nb-NO" sz="900" kern="1200" dirty="0" smtClean="0">
                        <a:solidFill>
                          <a:schemeClr val="tx1"/>
                        </a:solidFill>
                        <a:latin typeface="Arial Unicode MS" pitchFamily="34" charset="-128"/>
                        <a:ea typeface="Arial Unicode MS" pitchFamily="34" charset="-128"/>
                        <a:cs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Seksjonsleder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Seksjonsleder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pedagoger</a:t>
                      </a: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DDDDDD"/>
                    </a:solidFill>
                  </a:tcPr>
                </a:tc>
              </a:tr>
              <a:tr h="928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lvl="0"/>
                      <a:r>
                        <a:rPr lang="nb-NO" sz="900" kern="1200" dirty="0" smtClean="0">
                          <a:solidFill>
                            <a:schemeClr val="tx1"/>
                          </a:solidFill>
                          <a:latin typeface="Arial Unicode MS" pitchFamily="34" charset="-128"/>
                          <a:ea typeface="Arial Unicode MS" pitchFamily="34" charset="-128"/>
                          <a:cs typeface="Arial Unicode MS" pitchFamily="34" charset="-128"/>
                        </a:rPr>
                        <a:t>IKT/webansvarlig  – bistand og opplæring av ansatte på tvers av avdelinger.</a:t>
                      </a:r>
                    </a:p>
                    <a:p>
                      <a:pPr lvl="0"/>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lvl="0"/>
                      <a:r>
                        <a:rPr lang="nb-NO" sz="900" kern="1200" dirty="0" smtClean="0">
                          <a:solidFill>
                            <a:schemeClr val="tx1"/>
                          </a:solidFill>
                          <a:latin typeface="Arial Unicode MS" pitchFamily="34" charset="-128"/>
                          <a:ea typeface="Arial Unicode MS" pitchFamily="34" charset="-128"/>
                          <a:cs typeface="Arial Unicode MS" pitchFamily="34" charset="-128"/>
                        </a:rPr>
                        <a:t>Utvikle internett- og kommunikasjonsstrategi for bedriften</a:t>
                      </a:r>
                    </a:p>
                    <a:p>
                      <a:pPr lvl="0"/>
                      <a:r>
                        <a:rPr lang="nb-NO" sz="900" kern="1200" dirty="0" smtClean="0">
                          <a:solidFill>
                            <a:schemeClr val="tx1"/>
                          </a:solidFill>
                          <a:latin typeface="Arial Unicode MS" pitchFamily="34" charset="-128"/>
                          <a:ea typeface="Arial Unicode MS" pitchFamily="34" charset="-128"/>
                          <a:cs typeface="Arial Unicode MS" pitchFamily="34" charset="-128"/>
                        </a:rPr>
                        <a:t>Infrastrukturtiltak på tvers.</a:t>
                      </a:r>
                    </a:p>
                    <a:p>
                      <a:pPr lvl="0"/>
                      <a:r>
                        <a:rPr lang="nb-NO" sz="900" kern="1200" dirty="0" smtClean="0">
                          <a:solidFill>
                            <a:schemeClr val="tx1"/>
                          </a:solidFill>
                          <a:latin typeface="Arial Unicode MS" pitchFamily="34" charset="-128"/>
                          <a:ea typeface="Arial Unicode MS" pitchFamily="34" charset="-128"/>
                          <a:cs typeface="Arial Unicode MS" pitchFamily="34" charset="-128"/>
                        </a:rPr>
                        <a:t> Faglige vurderinger og ansvar for innleie av nødvendig konsulentbistand i forbindelse med servere</a:t>
                      </a:r>
                    </a:p>
                    <a:p>
                      <a:pPr lvl="0"/>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lvl="0"/>
                      <a:r>
                        <a:rPr lang="nb-NO" sz="900" kern="1200" dirty="0" smtClean="0">
                          <a:solidFill>
                            <a:schemeClr val="tx1"/>
                          </a:solidFill>
                          <a:latin typeface="Arial Unicode MS" pitchFamily="34" charset="-128"/>
                          <a:ea typeface="Arial Unicode MS" pitchFamily="34" charset="-128"/>
                          <a:cs typeface="Arial Unicode MS" pitchFamily="34" charset="-128"/>
                        </a:rPr>
                        <a:t>Tilstandsvurdering og ansvar for </a:t>
                      </a:r>
                      <a:r>
                        <a:rPr lang="nb-NO" sz="900" kern="1200" dirty="0" err="1" smtClean="0">
                          <a:solidFill>
                            <a:schemeClr val="tx1"/>
                          </a:solidFill>
                          <a:latin typeface="Arial Unicode MS" pitchFamily="34" charset="-128"/>
                          <a:ea typeface="Arial Unicode MS" pitchFamily="34" charset="-128"/>
                          <a:cs typeface="Arial Unicode MS" pitchFamily="34" charset="-128"/>
                        </a:rPr>
                        <a:t>IKT-utstyr</a:t>
                      </a:r>
                      <a:r>
                        <a:rPr lang="nb-NO" sz="900" kern="1200" dirty="0" smtClean="0">
                          <a:solidFill>
                            <a:schemeClr val="tx1"/>
                          </a:solidFill>
                          <a:latin typeface="Arial Unicode MS" pitchFamily="34" charset="-128"/>
                          <a:ea typeface="Arial Unicode MS" pitchFamily="34" charset="-128"/>
                          <a:cs typeface="Arial Unicode MS" pitchFamily="34" charset="-128"/>
                        </a:rPr>
                        <a:t>, innkjøp knyttet til data og telefoni</a:t>
                      </a:r>
                    </a:p>
                    <a:p>
                      <a:pPr lvl="0"/>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lvl="0"/>
                      <a:r>
                        <a:rPr lang="nb-NO" sz="900" kern="1200" dirty="0" smtClean="0">
                          <a:solidFill>
                            <a:schemeClr val="tx1"/>
                          </a:solidFill>
                          <a:latin typeface="Arial Unicode MS" pitchFamily="34" charset="-128"/>
                          <a:ea typeface="Arial Unicode MS" pitchFamily="34" charset="-128"/>
                          <a:cs typeface="Arial Unicode MS" pitchFamily="34" charset="-128"/>
                        </a:rPr>
                        <a:t>Teknisk drift i utstillinger i samarbeid med vaktmester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lang="nb-NO" sz="900" kern="1200" dirty="0" smtClean="0">
                        <a:solidFill>
                          <a:schemeClr val="tx1"/>
                        </a:solidFill>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lang="nb-NO" sz="900" kern="1200" dirty="0" smtClean="0">
                          <a:solidFill>
                            <a:schemeClr val="tx1"/>
                          </a:solidFill>
                          <a:latin typeface="Arial Unicode MS" pitchFamily="34" charset="-128"/>
                          <a:ea typeface="Arial Unicode MS" pitchFamily="34" charset="-128"/>
                          <a:cs typeface="Arial Unicode MS" pitchFamily="34" charset="-128"/>
                        </a:rPr>
                        <a:t>Systemansvarlig</a:t>
                      </a: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bl>
          </a:graphicData>
        </a:graphic>
      </p:graphicFrame>
      <p:graphicFrame>
        <p:nvGraphicFramePr>
          <p:cNvPr id="8" name="Tabell 7"/>
          <p:cNvGraphicFramePr>
            <a:graphicFrameLocks noGrp="1"/>
          </p:cNvGraphicFramePr>
          <p:nvPr/>
        </p:nvGraphicFramePr>
        <p:xfrm>
          <a:off x="539750" y="1484313"/>
          <a:ext cx="7991475" cy="304613"/>
        </p:xfrm>
        <a:graphic>
          <a:graphicData uri="http://schemas.openxmlformats.org/drawingml/2006/table">
            <a:tbl>
              <a:tblPr/>
              <a:tblGrid>
                <a:gridCol w="1928812"/>
                <a:gridCol w="3183111"/>
                <a:gridCol w="1131714"/>
                <a:gridCol w="828675"/>
                <a:gridCol w="919163"/>
              </a:tblGrid>
              <a:tr h="304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ANSVAR</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TIDSR.</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8027988" y="6237288"/>
            <a:ext cx="576262"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graphicFrame>
        <p:nvGraphicFramePr>
          <p:cNvPr id="16570" name="Group 186"/>
          <p:cNvGraphicFramePr>
            <a:graphicFrameLocks noGrp="1"/>
          </p:cNvGraphicFramePr>
          <p:nvPr/>
        </p:nvGraphicFramePr>
        <p:xfrm>
          <a:off x="468313" y="1052513"/>
          <a:ext cx="7849244" cy="6024134"/>
        </p:xfrm>
        <a:graphic>
          <a:graphicData uri="http://schemas.openxmlformats.org/drawingml/2006/table">
            <a:tbl>
              <a:tblPr/>
              <a:tblGrid>
                <a:gridCol w="1531920"/>
                <a:gridCol w="3221055"/>
                <a:gridCol w="936625"/>
                <a:gridCol w="1008062"/>
                <a:gridCol w="1151582"/>
              </a:tblGrid>
              <a:tr h="432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AVDELING</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189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Innsamling av gjenstander, foto og arkiv</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Intervju, Innsamling  Fortløpende katalogisering av innkommet materiale. Rutiner for innsamling. Digitalisering. Redusere etterslep på katalogisering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Konsulent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assistenter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a:t>
                      </a:r>
                      <a:r>
                        <a:rPr kumimoji="0" lang="nb-NO" sz="8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r>
              <a:tr h="44871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Generelt vedlikehold</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Følge opp vedlikeholdsplaner for bygningsmasse og andre faste strukturer </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err="1" smtClean="0">
                          <a:ln>
                            <a:noFill/>
                          </a:ln>
                          <a:solidFill>
                            <a:schemeClr val="tx1"/>
                          </a:solidFill>
                          <a:effectLst/>
                          <a:latin typeface="Arial Unicode MS" pitchFamily="34" charset="-128"/>
                        </a:rPr>
                        <a:t>Distriktskonsv</a:t>
                      </a:r>
                      <a:r>
                        <a:rPr kumimoji="0" lang="nb-NO" sz="9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hele året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Namdalsmuseet, Sagbruksmuseet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6658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Dokumentasjon av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Ulike tema, aktiviteter,  prosesser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Fotografering, filming og intervju i lokalsamfunnet. Tilrettelegging av materialet i datasystemer.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Dokumentasjon av sagbrukshistorie</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Intervju og innsamling av kildemateriale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Konsulent</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Museumsped.</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hele året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36457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Formidling og salg av foto</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Tilrettelegge for innsyn i arkivmateriale. Salg og formidling av fotomateriale.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konsulent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fellestiltak</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451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Arbeidsarven</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Arbeidsarven i sagbruksindustrien</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Intervju, registrering dokumentasjon. Videreføring fra 2014.</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April - mai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Sept – okt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Sagbruksmuseet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451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smtClean="0">
                          <a:ln>
                            <a:noFill/>
                          </a:ln>
                          <a:solidFill>
                            <a:schemeClr val="tx1"/>
                          </a:solidFill>
                          <a:effectLst/>
                          <a:latin typeface="Verdana" pitchFamily="34" charset="0"/>
                        </a:rPr>
                        <a:t>Bedre arkivtjenesten</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Videreutvikle arkivtjenester i regionen i samarbeid med dokumentasjonssenteret på Stiklestad</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Namdalsmuseet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fellestjeneste</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6209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Sikring av samlingene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Sørge for kontroll og sikring gjennom bevaringsplan</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Søke prosjektmidler til ekstrahjelp og oppfølging av assistenter.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 ledere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 </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3544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Konservering</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Fortløpende konserveringstiltak for gjenstandsmateriale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Samlings-</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ansvarlig</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4920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Digitaliserings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prosjekt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Digitalisering av arkiv og samlinger for øvrig, med tanke på tilgjengeliggjøring på Digitalt museum Kursing og oppfølging av prosjektpersonale.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r h="540689">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hMerge="1">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hMerge="1">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r>
            </a:tbl>
          </a:graphicData>
        </a:graphic>
      </p:graphicFrame>
      <p:sp>
        <p:nvSpPr>
          <p:cNvPr id="16454" name="Rektangel 4"/>
          <p:cNvSpPr>
            <a:spLocks noChangeArrowheads="1"/>
          </p:cNvSpPr>
          <p:nvPr/>
        </p:nvSpPr>
        <p:spPr bwMode="auto">
          <a:xfrm>
            <a:off x="468313" y="188913"/>
            <a:ext cx="7848600" cy="792162"/>
          </a:xfrm>
          <a:prstGeom prst="rect">
            <a:avLst/>
          </a:prstGeom>
          <a:noFill/>
          <a:ln w="19050" algn="ctr">
            <a:solidFill>
              <a:srgbClr val="FFCC99"/>
            </a:solidFill>
            <a:round/>
            <a:headEnd/>
            <a:tailEnd/>
          </a:ln>
        </p:spPr>
        <p:txBody>
          <a:bodyPr wrap="none" anchor="ctr"/>
          <a:lstStyle/>
          <a:p>
            <a:endParaRPr lang="nb-NO">
              <a:solidFill>
                <a:srgbClr val="66CCFF"/>
              </a:solidFill>
            </a:endParaRPr>
          </a:p>
        </p:txBody>
      </p:sp>
      <p:sp>
        <p:nvSpPr>
          <p:cNvPr id="16455" name="Rektangel 5"/>
          <p:cNvSpPr>
            <a:spLocks noChangeArrowheads="1"/>
          </p:cNvSpPr>
          <p:nvPr/>
        </p:nvSpPr>
        <p:spPr bwMode="auto">
          <a:xfrm>
            <a:off x="468313" y="260350"/>
            <a:ext cx="7848600" cy="733425"/>
          </a:xfrm>
          <a:prstGeom prst="rect">
            <a:avLst/>
          </a:prstGeom>
          <a:solidFill>
            <a:srgbClr val="99CCFF"/>
          </a:solidFill>
          <a:ln w="9525">
            <a:noFill/>
            <a:miter lim="800000"/>
            <a:headEnd/>
            <a:tailEnd/>
          </a:ln>
        </p:spPr>
        <p:txBody>
          <a:bodyPr>
            <a:spAutoFit/>
          </a:bodyPr>
          <a:lstStyle/>
          <a:p>
            <a:pPr>
              <a:lnSpc>
                <a:spcPct val="80000"/>
              </a:lnSpc>
            </a:pPr>
            <a:r>
              <a:rPr lang="nb-NO" sz="1600">
                <a:latin typeface="Tahoma" pitchFamily="34" charset="0"/>
              </a:rPr>
              <a:t>SAMLINGSFORVALTNING</a:t>
            </a:r>
            <a:r>
              <a:rPr lang="nb-NO">
                <a:latin typeface="Tahoma" pitchFamily="34" charset="0"/>
              </a:rPr>
              <a:t> </a:t>
            </a:r>
          </a:p>
          <a:p>
            <a:pPr>
              <a:lnSpc>
                <a:spcPct val="80000"/>
              </a:lnSpc>
            </a:pPr>
            <a:endParaRPr lang="nb-NO">
              <a:latin typeface="Tahoma" pitchFamily="34" charset="0"/>
            </a:endParaRPr>
          </a:p>
          <a:p>
            <a:pPr>
              <a:lnSpc>
                <a:spcPct val="80000"/>
              </a:lnSpc>
            </a:pPr>
            <a:r>
              <a:rPr lang="nb-NO">
                <a:latin typeface="Tahoma" pitchFamily="34" charset="0"/>
              </a:rPr>
              <a:t>Mål: Videreføre arbeidet med å sikre og tilgjengeliggjøre museets samlinger</a:t>
            </a:r>
          </a:p>
          <a:p>
            <a:pPr>
              <a:lnSpc>
                <a:spcPct val="80000"/>
              </a:lnSpc>
            </a:pPr>
            <a:r>
              <a:rPr lang="nb-NO">
                <a:latin typeface="Tahoma" pitchFamily="34" charset="0"/>
              </a:rPr>
              <a:t>		</a:t>
            </a:r>
          </a:p>
        </p:txBody>
      </p:sp>
      <p:sp>
        <p:nvSpPr>
          <p:cNvPr id="7" name="Plassholder for lysbildenummer 6"/>
          <p:cNvSpPr>
            <a:spLocks noGrp="1"/>
          </p:cNvSpPr>
          <p:nvPr>
            <p:ph type="sldNum" sz="quarter" idx="12"/>
          </p:nvPr>
        </p:nvSpPr>
        <p:spPr/>
        <p:txBody>
          <a:bodyPr/>
          <a:lstStyle/>
          <a:p>
            <a:pPr>
              <a:defRPr/>
            </a:pPr>
            <a:fld id="{F1DBECFA-9513-43EA-8125-32EB39E071DC}" type="slidenum">
              <a:rPr lang="nb-NO" smtClean="0"/>
              <a:pPr>
                <a:defRPr/>
              </a:pPr>
              <a:t>15</a:t>
            </a:fld>
            <a:endParaRPr lang="nb-NO"/>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717" name="Group 189"/>
          <p:cNvGraphicFramePr>
            <a:graphicFrameLocks noGrp="1"/>
          </p:cNvGraphicFramePr>
          <p:nvPr/>
        </p:nvGraphicFramePr>
        <p:xfrm>
          <a:off x="500063" y="1714500"/>
          <a:ext cx="8248401" cy="3955276"/>
        </p:xfrm>
        <a:graphic>
          <a:graphicData uri="http://schemas.openxmlformats.org/drawingml/2006/table">
            <a:tbl>
              <a:tblPr/>
              <a:tblGrid>
                <a:gridCol w="1335633"/>
                <a:gridCol w="3982501"/>
                <a:gridCol w="1039848"/>
                <a:gridCol w="746102"/>
                <a:gridCol w="1144317"/>
              </a:tblGrid>
              <a:tr h="42862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1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TILTAK</a:t>
                      </a:r>
                      <a:endParaRPr kumimoji="0" lang="nb-NO" sz="18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1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TIDSRAMME</a:t>
                      </a:r>
                      <a:endParaRPr kumimoji="0" lang="nb-NO" sz="18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AVDELING</a:t>
                      </a:r>
                      <a:endParaRPr kumimoji="0" lang="nb-NO" sz="18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03238">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Bygningsvern</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Verdana" pitchFamily="34"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Personale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Søke midler og til økt håndverksressurs  for å ta vare på Museet Midts store og bygningsmasse og kulturlandskap i det fredete kulturmiljøet Sør-Gjæslingan.</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Direktør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Avdelingsleder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ea typeface="Arial Unicode MS" pitchFamily="34" charset="-128"/>
                          <a:cs typeface="Arial Unicode MS" pitchFamily="34" charset="-128"/>
                        </a:rPr>
                        <a:t>hele året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Kulturminne.</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433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Kompetanseheving</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Utvikling og gjennomføring av kompetansehevende tiltak i regionen for håndverkere knyttet til Museet Midt </a:t>
                      </a:r>
                      <a:r>
                        <a:rPr kumimoji="0" lang="nb-NO" sz="900" b="0" i="0" u="none" strike="noStrike" cap="none" normalizeH="0" baseline="0" dirty="0" err="1" smtClean="0">
                          <a:ln>
                            <a:noFill/>
                          </a:ln>
                          <a:solidFill>
                            <a:schemeClr val="tx1"/>
                          </a:solidFill>
                          <a:effectLst/>
                          <a:latin typeface="Arial Unicode MS" pitchFamily="34" charset="-128"/>
                        </a:rPr>
                        <a:t>iks</a:t>
                      </a:r>
                      <a:r>
                        <a:rPr kumimoji="0" lang="nb-NO" sz="9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Kurs innen praktisk bygningsvern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Kurs i museumsarbeid  for de ubemannede museene i Namdal</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 Videreføre deltakelse i inter reg. prosjekt om handlingsbåren kunnskap . Samarbeidsprosjekt med museer i Vester Norrland, Jämtland og Sør- og Nord-Trøndelag.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Distrikts</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konservatorer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Innleid kompet.</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årlig</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1287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Nettverk </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Gi </a:t>
                      </a:r>
                      <a:r>
                        <a:rPr kumimoji="0" lang="nb-NO" sz="900" b="0" i="0" u="none" strike="noStrike" cap="none" normalizeH="0" baseline="0" dirty="0" err="1" smtClean="0">
                          <a:ln>
                            <a:noFill/>
                          </a:ln>
                          <a:solidFill>
                            <a:schemeClr val="tx1"/>
                          </a:solidFill>
                          <a:effectLst/>
                          <a:latin typeface="Arial Unicode MS" pitchFamily="34" charset="-128"/>
                        </a:rPr>
                        <a:t>museumsansatte</a:t>
                      </a:r>
                      <a:r>
                        <a:rPr kumimoji="0" lang="nb-NO" sz="900" b="0" i="0" u="none" strike="noStrike" cap="none" normalizeH="0" baseline="0" dirty="0" smtClean="0">
                          <a:ln>
                            <a:noFill/>
                          </a:ln>
                          <a:solidFill>
                            <a:schemeClr val="tx1"/>
                          </a:solidFill>
                          <a:effectLst/>
                          <a:latin typeface="Arial Unicode MS" pitchFamily="34" charset="-128"/>
                        </a:rPr>
                        <a:t> håndverkere og konservatorer med ansvar  for bygningsvern økt kunnskap gjennom deltakelse i nasjonale og regionale nettverk  og kurs.</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Direktør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Avdelingsledere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Namdalsmuseet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Sagbruksmuseet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 </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2086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Sikre museal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Bygningsmasse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Gjennomføre restaurerings- og vedlikeholdstiltak i henhold til tilstandsrapporter. Følge opp sikringsplaner - Søke midler  og gjennomføre  brannsikringstiltak   på bygningsmassen  ved alle avdelinger.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avdelingsledere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err="1" smtClean="0">
                          <a:ln>
                            <a:noFill/>
                          </a:ln>
                          <a:solidFill>
                            <a:schemeClr val="tx1"/>
                          </a:solidFill>
                          <a:effectLst/>
                          <a:latin typeface="Arial Unicode MS" pitchFamily="34" charset="-128"/>
                        </a:rPr>
                        <a:t>Namdalsm</a:t>
                      </a:r>
                      <a:r>
                        <a:rPr kumimoji="0" lang="nb-NO" sz="9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Norsk </a:t>
                      </a:r>
                      <a:r>
                        <a:rPr kumimoji="0" lang="nb-NO" sz="900" b="0" i="0" u="none" strike="noStrike" cap="none" normalizeH="0" baseline="0" dirty="0" err="1" smtClean="0">
                          <a:ln>
                            <a:noFill/>
                          </a:ln>
                          <a:solidFill>
                            <a:schemeClr val="tx1"/>
                          </a:solidFill>
                          <a:effectLst/>
                          <a:latin typeface="Arial Unicode MS" pitchFamily="34" charset="-128"/>
                        </a:rPr>
                        <a:t>sagbruksmus</a:t>
                      </a:r>
                      <a:r>
                        <a:rPr kumimoji="0" lang="nb-NO" sz="9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Tilstandsvurdering</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Anbefale tiltak basert på tilstandsrapporter for bygninger tilhørende nye  eierkommuner i Museet Midt.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Distrikts</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Bygdesamlingene</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Registrering i Primus</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Digitalisere  oppmålinger og dokumentasjon av museets bygningsmasse i Primus databasen for bygninger.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7457" name="Rectangle 42"/>
          <p:cNvSpPr>
            <a:spLocks noChangeArrowheads="1"/>
          </p:cNvSpPr>
          <p:nvPr/>
        </p:nvSpPr>
        <p:spPr bwMode="auto">
          <a:xfrm>
            <a:off x="6372225" y="115888"/>
            <a:ext cx="2303463" cy="504825"/>
          </a:xfrm>
          <a:prstGeom prst="rect">
            <a:avLst/>
          </a:prstGeom>
          <a:noFill/>
          <a:ln w="9525">
            <a:noFill/>
            <a:miter lim="800000"/>
            <a:headEnd/>
            <a:tailEnd/>
          </a:ln>
        </p:spPr>
        <p:txBody>
          <a:bodyPr wrap="none" anchor="ctr"/>
          <a:lstStyle/>
          <a:p>
            <a:pPr algn="r"/>
            <a:r>
              <a:rPr lang="nb-NO" sz="2400">
                <a:latin typeface="Agency FB" pitchFamily="34" charset="0"/>
              </a:rPr>
              <a:t>Kulturvern - Forvaltning</a:t>
            </a:r>
            <a:endParaRPr lang="nb-NO" sz="1600">
              <a:latin typeface="Agency FB" pitchFamily="34" charset="0"/>
            </a:endParaRPr>
          </a:p>
        </p:txBody>
      </p:sp>
      <p:sp>
        <p:nvSpPr>
          <p:cNvPr id="17458" name="Rectangle 43"/>
          <p:cNvSpPr>
            <a:spLocks noChangeArrowheads="1"/>
          </p:cNvSpPr>
          <p:nvPr/>
        </p:nvSpPr>
        <p:spPr bwMode="auto">
          <a:xfrm>
            <a:off x="468313" y="692150"/>
            <a:ext cx="8247062" cy="936625"/>
          </a:xfrm>
          <a:prstGeom prst="rect">
            <a:avLst/>
          </a:prstGeom>
          <a:solidFill>
            <a:srgbClr val="99CCFF"/>
          </a:solidFill>
          <a:ln w="19050">
            <a:solidFill>
              <a:srgbClr val="99CCFF"/>
            </a:solidFill>
            <a:miter lim="800000"/>
            <a:headEnd/>
            <a:tailEnd/>
          </a:ln>
        </p:spPr>
        <p:txBody>
          <a:bodyPr wrap="none" anchor="ctr"/>
          <a:lstStyle/>
          <a:p>
            <a:r>
              <a:rPr lang="nb-NO" b="1">
                <a:latin typeface="Tahoma" pitchFamily="34" charset="0"/>
              </a:rPr>
              <a:t>Regionalt bygningsvern/fartøyvern. Bli en mer synlig aktør innen kulturvern og lokalhistorie i Namdal</a:t>
            </a:r>
          </a:p>
          <a:p>
            <a:endParaRPr lang="nb-NO" sz="900"/>
          </a:p>
          <a:p>
            <a:r>
              <a:rPr lang="nb-NO" sz="900"/>
              <a:t>Kulturvernavdelingen har ansvar for en bygningsmasse på  102 bygg og anlegg, hvorav 76 antikvariske.  Av den totale bygningsmassen er 60 i Kyst-</a:t>
            </a:r>
          </a:p>
          <a:p>
            <a:r>
              <a:rPr lang="nb-NO" sz="900"/>
              <a:t>museets eie, 24 av Namdalsmuseet og 16 av Spillum Dampsag og høvleri.  Båtsamlingen teller  67 åpne bruksbåter og 4 fartøy. Restaureringstiltak regionalt </a:t>
            </a:r>
          </a:p>
          <a:p>
            <a:r>
              <a:rPr lang="nb-NO" sz="900"/>
              <a:t>gjennomføres i henhold til tilstandsrapport og prosjektsøknader. Pr i dag er det ikke samsvar mellom ressursbehovet og tilgjengelige ressurser. </a:t>
            </a:r>
            <a:endParaRPr lang="nb-NO"/>
          </a:p>
        </p:txBody>
      </p:sp>
      <p:sp>
        <p:nvSpPr>
          <p:cNvPr id="17459" name="Rectangle 47"/>
          <p:cNvSpPr>
            <a:spLocks noChangeArrowheads="1"/>
          </p:cNvSpPr>
          <p:nvPr/>
        </p:nvSpPr>
        <p:spPr bwMode="auto">
          <a:xfrm>
            <a:off x="83883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7" name="Plassholder for lysbildenummer 6"/>
          <p:cNvSpPr>
            <a:spLocks noGrp="1"/>
          </p:cNvSpPr>
          <p:nvPr>
            <p:ph type="sldNum" sz="quarter" idx="12"/>
          </p:nvPr>
        </p:nvSpPr>
        <p:spPr/>
        <p:txBody>
          <a:bodyPr/>
          <a:lstStyle/>
          <a:p>
            <a:pPr>
              <a:defRPr/>
            </a:pPr>
            <a:fld id="{F0134D57-9D95-407E-9E82-0DE59C4EF543}" type="slidenum">
              <a:rPr lang="nb-NO" smtClean="0"/>
              <a:pPr>
                <a:defRPr/>
              </a:pPr>
              <a:t>16</a:t>
            </a:fld>
            <a:endParaRPr lang="nb-NO"/>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8243888" y="6165850"/>
            <a:ext cx="576262"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graphicFrame>
        <p:nvGraphicFramePr>
          <p:cNvPr id="20703" name="Group 223"/>
          <p:cNvGraphicFramePr>
            <a:graphicFrameLocks noGrp="1"/>
          </p:cNvGraphicFramePr>
          <p:nvPr/>
        </p:nvGraphicFramePr>
        <p:xfrm>
          <a:off x="684213" y="836613"/>
          <a:ext cx="7632700" cy="4445169"/>
        </p:xfrm>
        <a:graphic>
          <a:graphicData uri="http://schemas.openxmlformats.org/drawingml/2006/table">
            <a:tbl>
              <a:tblPr/>
              <a:tblGrid>
                <a:gridCol w="2000264"/>
                <a:gridCol w="2639999"/>
                <a:gridCol w="1233015"/>
                <a:gridCol w="786285"/>
                <a:gridCol w="973137"/>
              </a:tblGrid>
              <a:tr h="3845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AVDELING</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4583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Avd. Namdalsmuseet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Utvikle av nytt publikumstilbud  i eksisterende bygg. </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nb-NO" sz="900" b="0" i="0" u="none" strike="noStrike" cap="none" normalizeH="0" baseline="0" dirty="0" smtClean="0">
                          <a:ln>
                            <a:noFill/>
                          </a:ln>
                          <a:solidFill>
                            <a:schemeClr val="tx1"/>
                          </a:solidFill>
                          <a:effectLst/>
                          <a:latin typeface="Arial Unicode MS" pitchFamily="34" charset="-128"/>
                        </a:rPr>
                        <a:t> Ferdigstilling av Kvalstad huset</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håndverker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Vår /sommer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smtClean="0">
                          <a:ln>
                            <a:noFill/>
                          </a:ln>
                          <a:solidFill>
                            <a:schemeClr val="tx1"/>
                          </a:solidFill>
                          <a:effectLst/>
                          <a:latin typeface="Arial Unicode MS" pitchFamily="34" charset="-128"/>
                        </a:rPr>
                        <a:t>Namdalsmuseet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3938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Sikre antikvariske bygg mot ytterligere setningsskader.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Videreføre restaureringsarbeider på</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låvebygningen  fra Bertnem</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Avdelingsleder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Innleid komp.</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rPr>
                        <a:t>Namdalsmuseet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541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Avd. Norsk Sagbruksmuseum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Kompetansebygging produksjon og drift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Løpende produksjon på sag og høvel. Materialkunnskap, maskinvedlikehold og betjening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KL </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Sagbruksmuseet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r>
              <a:tr h="5948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kern="1200" cap="none" normalizeH="0" baseline="0" dirty="0" smtClean="0">
                        <a:ln>
                          <a:noFill/>
                        </a:ln>
                        <a:solidFill>
                          <a:schemeClr val="tx1"/>
                        </a:solidFill>
                        <a:effectLst/>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kern="1200" cap="none" normalizeH="0" baseline="0" dirty="0" smtClean="0">
                          <a:ln>
                            <a:noFill/>
                          </a:ln>
                          <a:solidFill>
                            <a:schemeClr val="tx1"/>
                          </a:solidFill>
                          <a:effectLst/>
                          <a:latin typeface="Verdana" pitchFamily="34" charset="0"/>
                          <a:ea typeface="+mn-ea"/>
                          <a:cs typeface="+mn-cs"/>
                        </a:rPr>
                        <a:t>Dampmaskin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kern="1200" cap="none" normalizeH="0" baseline="0" dirty="0" smtClean="0">
                        <a:ln>
                          <a:noFill/>
                        </a:ln>
                        <a:solidFill>
                          <a:schemeClr val="tx1"/>
                        </a:solidFill>
                        <a:effectLst/>
                        <a:latin typeface="Verdana" pitchFamily="34" charset="0"/>
                        <a:ea typeface="+mn-ea"/>
                        <a:cs typeface="+mn-cs"/>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kern="1200" cap="none" normalizeH="0" baseline="0" dirty="0" smtClean="0">
                        <a:ln>
                          <a:noFill/>
                        </a:ln>
                        <a:solidFill>
                          <a:schemeClr val="tx1"/>
                        </a:solidFill>
                        <a:effectLst/>
                        <a:latin typeface="Verdana" pitchFamily="34" charset="0"/>
                        <a:ea typeface="+mn-ea"/>
                        <a:cs typeface="+mn-cs"/>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Utarbeide plan for istandsetting av dampmaskin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Avdelingsleder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Prosjekt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koordinator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Sagbruksmuseet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r>
              <a:tr h="7254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Avd. Kystmuseet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Flytte brannfarlig materiale og aktiviteter  til isolert område.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Verdana" pitchFamily="34" charset="0"/>
                        </a:rPr>
                        <a:t>Restaurering og vedlikeholdsoppgaver  </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Etablering av nytt bygg for verksted for bygningsvernoppgaver,  Produksjonslokaler -lager for maling og materialbanken.</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nb-NO" sz="900" b="0" i="0" u="none" strike="noStrike" cap="none" normalizeH="0" baseline="0" dirty="0" smtClean="0">
                          <a:ln>
                            <a:noFill/>
                          </a:ln>
                          <a:solidFill>
                            <a:schemeClr val="tx1"/>
                          </a:solidFill>
                          <a:effectLst/>
                          <a:latin typeface="Arial Unicode MS" pitchFamily="34" charset="-128"/>
                        </a:rPr>
                        <a:t> Nye betong kar under  Fiskebruket.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Håndverkere</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Innleide håndverkere</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April - september</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r>
              <a:tr h="6891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Bryggene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Ferdigstille Sjånesbrygga  - siste byggetrinn i Bryggerekka.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Håndverker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Vår – Høst </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rPr>
                        <a:t>Kystmuseet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Arial Unicode MS" pitchFamily="34" charset="-128"/>
                        <a:cs typeface="Times New Roman" pitchFamily="18"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r>
            </a:tbl>
          </a:graphicData>
        </a:graphic>
      </p:graphicFrame>
      <p:sp>
        <p:nvSpPr>
          <p:cNvPr id="17458" name="Rectangle 64"/>
          <p:cNvSpPr>
            <a:spLocks noChangeArrowheads="1"/>
          </p:cNvSpPr>
          <p:nvPr/>
        </p:nvSpPr>
        <p:spPr bwMode="auto">
          <a:xfrm>
            <a:off x="1785938" y="285750"/>
            <a:ext cx="6480175" cy="642938"/>
          </a:xfrm>
          <a:prstGeom prst="rect">
            <a:avLst/>
          </a:prstGeom>
          <a:noFill/>
          <a:ln w="9525">
            <a:noFill/>
            <a:miter lim="800000"/>
            <a:headEnd/>
            <a:tailEnd/>
          </a:ln>
        </p:spPr>
        <p:txBody>
          <a:bodyPr wrap="none" anchor="ctr"/>
          <a:lstStyle/>
          <a:p>
            <a:pPr algn="r">
              <a:defRPr/>
            </a:pPr>
            <a:r>
              <a:rPr lang="nb-NO" sz="1800" dirty="0">
                <a:latin typeface="+mj-lt"/>
              </a:rPr>
              <a:t>Kulturvern – Forvaltning</a:t>
            </a:r>
          </a:p>
          <a:p>
            <a:pPr algn="r">
              <a:defRPr/>
            </a:pPr>
            <a:endParaRPr lang="nb-NO" sz="1800" dirty="0">
              <a:latin typeface="+mj-lt"/>
            </a:endParaRPr>
          </a:p>
        </p:txBody>
      </p:sp>
      <p:sp>
        <p:nvSpPr>
          <p:cNvPr id="18483" name="Line 204"/>
          <p:cNvSpPr>
            <a:spLocks noChangeShapeType="1"/>
          </p:cNvSpPr>
          <p:nvPr/>
        </p:nvSpPr>
        <p:spPr bwMode="auto">
          <a:xfrm>
            <a:off x="2339975" y="4797425"/>
            <a:ext cx="0" cy="0"/>
          </a:xfrm>
          <a:prstGeom prst="line">
            <a:avLst/>
          </a:prstGeom>
          <a:noFill/>
          <a:ln w="19050">
            <a:solidFill>
              <a:srgbClr val="FFCC99"/>
            </a:solidFill>
            <a:round/>
            <a:headEnd/>
            <a:tailEnd/>
          </a:ln>
        </p:spPr>
        <p:txBody>
          <a:bodyPr wrap="none" anchor="ctr"/>
          <a:lstStyle/>
          <a:p>
            <a:endParaRPr lang="nb-NO"/>
          </a:p>
        </p:txBody>
      </p:sp>
      <p:cxnSp>
        <p:nvCxnSpPr>
          <p:cNvPr id="18484" name="Rett linje 6"/>
          <p:cNvCxnSpPr>
            <a:cxnSpLocks noChangeShapeType="1"/>
          </p:cNvCxnSpPr>
          <p:nvPr/>
        </p:nvCxnSpPr>
        <p:spPr bwMode="auto">
          <a:xfrm rot="5400000" flipH="1" flipV="1">
            <a:off x="611188" y="2060575"/>
            <a:ext cx="0" cy="0"/>
          </a:xfrm>
          <a:prstGeom prst="line">
            <a:avLst/>
          </a:prstGeom>
          <a:noFill/>
          <a:ln w="19050" algn="ctr">
            <a:solidFill>
              <a:srgbClr val="FFCC99"/>
            </a:solidFill>
            <a:round/>
            <a:headEnd/>
            <a:tailEnd/>
          </a:ln>
        </p:spPr>
      </p:cxnSp>
      <p:cxnSp>
        <p:nvCxnSpPr>
          <p:cNvPr id="18485" name="Rett linje 8"/>
          <p:cNvCxnSpPr>
            <a:cxnSpLocks noChangeShapeType="1"/>
          </p:cNvCxnSpPr>
          <p:nvPr/>
        </p:nvCxnSpPr>
        <p:spPr bwMode="auto">
          <a:xfrm rot="10800000">
            <a:off x="755650" y="2133600"/>
            <a:ext cx="7559675" cy="0"/>
          </a:xfrm>
          <a:prstGeom prst="line">
            <a:avLst/>
          </a:prstGeom>
          <a:noFill/>
          <a:ln w="19050" algn="ctr">
            <a:solidFill>
              <a:srgbClr val="FFCC99"/>
            </a:solidFill>
            <a:round/>
            <a:headEnd/>
            <a:tailEnd/>
          </a:ln>
        </p:spPr>
      </p:cxnSp>
      <p:cxnSp>
        <p:nvCxnSpPr>
          <p:cNvPr id="18486" name="Rett linje 10"/>
          <p:cNvCxnSpPr>
            <a:cxnSpLocks noChangeShapeType="1"/>
          </p:cNvCxnSpPr>
          <p:nvPr/>
        </p:nvCxnSpPr>
        <p:spPr bwMode="auto">
          <a:xfrm rot="10800000">
            <a:off x="611188" y="3500438"/>
            <a:ext cx="7632700" cy="0"/>
          </a:xfrm>
          <a:prstGeom prst="line">
            <a:avLst/>
          </a:prstGeom>
          <a:noFill/>
          <a:ln w="19050" algn="ctr">
            <a:solidFill>
              <a:srgbClr val="FFCC99"/>
            </a:solidFill>
            <a:round/>
            <a:headEnd/>
            <a:tailEnd/>
          </a:ln>
        </p:spPr>
      </p:cxnSp>
      <p:sp>
        <p:nvSpPr>
          <p:cNvPr id="10" name="Plassholder for lysbildenummer 9"/>
          <p:cNvSpPr>
            <a:spLocks noGrp="1"/>
          </p:cNvSpPr>
          <p:nvPr>
            <p:ph type="sldNum" sz="quarter" idx="12"/>
          </p:nvPr>
        </p:nvSpPr>
        <p:spPr/>
        <p:txBody>
          <a:bodyPr/>
          <a:lstStyle/>
          <a:p>
            <a:pPr>
              <a:defRPr/>
            </a:pPr>
            <a:fld id="{8C8FE86D-614E-49D3-9FB2-A2714F946415}" type="slidenum">
              <a:rPr lang="nb-NO" smtClean="0"/>
              <a:pPr>
                <a:defRPr/>
              </a:pPr>
              <a:t>17</a:t>
            </a:fld>
            <a:endParaRPr lang="nb-NO"/>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705" name="Group 273"/>
          <p:cNvGraphicFramePr>
            <a:graphicFrameLocks noGrp="1"/>
          </p:cNvGraphicFramePr>
          <p:nvPr/>
        </p:nvGraphicFramePr>
        <p:xfrm>
          <a:off x="468313" y="1125538"/>
          <a:ext cx="7921128" cy="4572000"/>
        </p:xfrm>
        <a:graphic>
          <a:graphicData uri="http://schemas.openxmlformats.org/drawingml/2006/table">
            <a:tbl>
              <a:tblPr/>
              <a:tblGrid>
                <a:gridCol w="2160240"/>
                <a:gridCol w="2447503"/>
                <a:gridCol w="1296144"/>
                <a:gridCol w="936104"/>
                <a:gridCol w="1081137"/>
              </a:tblGrid>
              <a:tr h="21395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AVDELING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4178537">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Malingsproduksjo</a:t>
                      </a:r>
                      <a:r>
                        <a:rPr kumimoji="0" lang="nb-NO" sz="900" b="0" i="0" u="none" strike="noStrike" cap="none" normalizeH="0" baseline="0" dirty="0" smtClean="0">
                          <a:ln>
                            <a:noFill/>
                          </a:ln>
                          <a:solidFill>
                            <a:schemeClr val="tx1"/>
                          </a:solidFill>
                          <a:effectLst/>
                          <a:latin typeface="Verdana" pitchFamily="34" charset="0"/>
                        </a:rPr>
                        <a:t>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rPr>
                        <a:t> BÅT/FARTØY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rPr>
                        <a:t>Styrke  bemanningen og øke midler til ordinært vedlikehold av museets båter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cs typeface="Times New Roman" pitchFamily="18" charset="0"/>
                        </a:rPr>
                        <a:t>Drift og vedlikehold av museets fartøyer</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Sikringstiltak</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Driftsplan for Hauka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rgbClr val="FF0000"/>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Forprosjekt: flytting og etablering av nye produksjonslokaler. Videreføre malingsproduksjon for egen bygningsmasse og for salg til andre museer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Synliggjøre ressursbehovet  innen båt - og fartøyvern i faglige prioriteringer ved institusjonen, i budsjetter og overfor det politiske miljøet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Gjennomføre restaureringstiltak for båter som skal inngå i museets båtutstilling – basert på tilstandsplan</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Slippsetting og ordinært vedlikehold av Skjærgård senior.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Videreføre restaurering  fase 3 Hauka</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Videreføre restaurering av Torgunn Kathrine dersom støtte fra RA.</a:t>
                      </a: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Oppfølging av sikringsplaner for avdelingene.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Søke sikringsmidler for bygninger  på  kulturmiljøet  Sør-Gjæslingan.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Kulturvernavdelingen</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Direktør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Avdelingsledere</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Båtbygger/</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Båtbygger/ </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defRPr/>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defRPr/>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defRPr/>
                      </a:pPr>
                      <a:endParaRPr kumimoji="0" lang="nb-NO" sz="900" b="0" i="0" u="none" strike="noStrike" cap="none" normalizeH="0" baseline="0" dirty="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Avdelingsleder</a:t>
                      </a: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Konservator</a:t>
                      </a:r>
                    </a:p>
                    <a:p>
                      <a:pPr marL="533400" marR="0" lvl="0" indent="-53340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Driftsleder</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cs typeface="Times New Roman" pitchFamily="18"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cs typeface="Times New Roman" pitchFamily="18" charset="0"/>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cs typeface="Times New Roman" pitchFamily="18" charset="0"/>
                        </a:rPr>
                        <a:t>Avdelingsleder</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2015 - 2016</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Vår - høst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Administrasjon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Namdalsmuseet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Sagbruksmuseet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alle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Kystmuseet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Sagbruks</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bl>
          </a:graphicData>
        </a:graphic>
      </p:graphicFrame>
      <p:sp>
        <p:nvSpPr>
          <p:cNvPr id="19475" name="Rectangle 78"/>
          <p:cNvSpPr>
            <a:spLocks noChangeArrowheads="1"/>
          </p:cNvSpPr>
          <p:nvPr/>
        </p:nvSpPr>
        <p:spPr bwMode="auto">
          <a:xfrm>
            <a:off x="2124075" y="333375"/>
            <a:ext cx="6192838" cy="503238"/>
          </a:xfrm>
          <a:prstGeom prst="rect">
            <a:avLst/>
          </a:prstGeom>
          <a:noFill/>
          <a:ln w="9525">
            <a:noFill/>
            <a:miter lim="800000"/>
            <a:headEnd/>
            <a:tailEnd/>
          </a:ln>
        </p:spPr>
        <p:txBody>
          <a:bodyPr wrap="none" anchor="ctr"/>
          <a:lstStyle/>
          <a:p>
            <a:pPr algn="r"/>
            <a:r>
              <a:rPr lang="nb-NO" sz="2000">
                <a:latin typeface="Agency FB" pitchFamily="34" charset="0"/>
              </a:rPr>
              <a:t>Kulturminnevern - Forvaltning</a:t>
            </a:r>
            <a:endParaRPr lang="nb-NO" sz="1600">
              <a:latin typeface="Agency FB" pitchFamily="34" charset="0"/>
            </a:endParaRPr>
          </a:p>
        </p:txBody>
      </p:sp>
      <p:sp>
        <p:nvSpPr>
          <p:cNvPr id="19476" name="Rectangle 270"/>
          <p:cNvSpPr>
            <a:spLocks noChangeArrowheads="1"/>
          </p:cNvSpPr>
          <p:nvPr/>
        </p:nvSpPr>
        <p:spPr bwMode="auto">
          <a:xfrm>
            <a:off x="8316913" y="6381750"/>
            <a:ext cx="576262"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cxnSp>
        <p:nvCxnSpPr>
          <p:cNvPr id="19477" name="Rett linje 5"/>
          <p:cNvCxnSpPr>
            <a:cxnSpLocks noChangeShapeType="1"/>
          </p:cNvCxnSpPr>
          <p:nvPr/>
        </p:nvCxnSpPr>
        <p:spPr bwMode="auto">
          <a:xfrm>
            <a:off x="468313" y="2276475"/>
            <a:ext cx="7920037" cy="0"/>
          </a:xfrm>
          <a:prstGeom prst="line">
            <a:avLst/>
          </a:prstGeom>
          <a:noFill/>
          <a:ln w="19050" algn="ctr">
            <a:solidFill>
              <a:srgbClr val="FFCC99"/>
            </a:solidFill>
            <a:round/>
            <a:headEnd/>
            <a:tailEnd/>
          </a:ln>
        </p:spPr>
      </p:cxnSp>
      <p:cxnSp>
        <p:nvCxnSpPr>
          <p:cNvPr id="19478" name="Rett linje 7"/>
          <p:cNvCxnSpPr>
            <a:cxnSpLocks noChangeShapeType="1"/>
          </p:cNvCxnSpPr>
          <p:nvPr/>
        </p:nvCxnSpPr>
        <p:spPr bwMode="auto">
          <a:xfrm rot="5400000" flipH="1" flipV="1">
            <a:off x="395288" y="5876925"/>
            <a:ext cx="0" cy="0"/>
          </a:xfrm>
          <a:prstGeom prst="line">
            <a:avLst/>
          </a:prstGeom>
          <a:noFill/>
          <a:ln w="19050" algn="ctr">
            <a:solidFill>
              <a:srgbClr val="FFCC99"/>
            </a:solidFill>
            <a:round/>
            <a:headEnd/>
            <a:tailEnd/>
          </a:ln>
        </p:spPr>
      </p:cxnSp>
      <p:cxnSp>
        <p:nvCxnSpPr>
          <p:cNvPr id="19479" name="Rett linje 9"/>
          <p:cNvCxnSpPr>
            <a:cxnSpLocks noChangeShapeType="1"/>
          </p:cNvCxnSpPr>
          <p:nvPr/>
        </p:nvCxnSpPr>
        <p:spPr bwMode="auto">
          <a:xfrm>
            <a:off x="468313" y="5732463"/>
            <a:ext cx="7921625" cy="0"/>
          </a:xfrm>
          <a:prstGeom prst="line">
            <a:avLst/>
          </a:prstGeom>
          <a:noFill/>
          <a:ln w="19050" algn="ctr">
            <a:solidFill>
              <a:srgbClr val="FFCC99"/>
            </a:solidFill>
            <a:round/>
            <a:headEnd/>
            <a:tailEnd/>
          </a:ln>
        </p:spPr>
      </p:cxnSp>
      <p:cxnSp>
        <p:nvCxnSpPr>
          <p:cNvPr id="19480" name="Rett linje 11"/>
          <p:cNvCxnSpPr>
            <a:cxnSpLocks noChangeShapeType="1"/>
          </p:cNvCxnSpPr>
          <p:nvPr/>
        </p:nvCxnSpPr>
        <p:spPr bwMode="auto">
          <a:xfrm>
            <a:off x="468313" y="5084763"/>
            <a:ext cx="7921625" cy="0"/>
          </a:xfrm>
          <a:prstGeom prst="line">
            <a:avLst/>
          </a:prstGeom>
          <a:noFill/>
          <a:ln w="19050" algn="ctr">
            <a:solidFill>
              <a:srgbClr val="FFCC99"/>
            </a:solidFill>
            <a:round/>
            <a:headEnd/>
            <a:tailEnd/>
          </a:ln>
        </p:spPr>
      </p:cxnSp>
      <p:sp>
        <p:nvSpPr>
          <p:cNvPr id="10" name="Plassholder for lysbildenummer 9"/>
          <p:cNvSpPr>
            <a:spLocks noGrp="1"/>
          </p:cNvSpPr>
          <p:nvPr>
            <p:ph type="sldNum" sz="quarter" idx="12"/>
          </p:nvPr>
        </p:nvSpPr>
        <p:spPr/>
        <p:txBody>
          <a:bodyPr/>
          <a:lstStyle/>
          <a:p>
            <a:pPr>
              <a:defRPr/>
            </a:pPr>
            <a:fld id="{33A9820D-D1E7-4058-B698-DF2C34EF1A5D}" type="slidenum">
              <a:rPr lang="nb-NO" smtClean="0"/>
              <a:pPr>
                <a:defRPr/>
              </a:pPr>
              <a:t>18</a:t>
            </a:fld>
            <a:endParaRPr lang="nb-NO"/>
          </a:p>
        </p:txBody>
      </p:sp>
      <p:cxnSp>
        <p:nvCxnSpPr>
          <p:cNvPr id="19482" name="Rett linje 5"/>
          <p:cNvCxnSpPr>
            <a:cxnSpLocks noChangeShapeType="1"/>
          </p:cNvCxnSpPr>
          <p:nvPr/>
        </p:nvCxnSpPr>
        <p:spPr bwMode="auto">
          <a:xfrm>
            <a:off x="468313" y="3213100"/>
            <a:ext cx="7920037" cy="0"/>
          </a:xfrm>
          <a:prstGeom prst="line">
            <a:avLst/>
          </a:prstGeom>
          <a:noFill/>
          <a:ln w="19050" algn="ctr">
            <a:solidFill>
              <a:srgbClr val="FFCC99"/>
            </a:solidFill>
            <a:round/>
            <a:headEnd/>
            <a:tailEnd/>
          </a:ln>
        </p:spPr>
      </p:cxnSp>
      <p:cxnSp>
        <p:nvCxnSpPr>
          <p:cNvPr id="19483" name="Rett linje 5"/>
          <p:cNvCxnSpPr>
            <a:cxnSpLocks noChangeShapeType="1"/>
          </p:cNvCxnSpPr>
          <p:nvPr/>
        </p:nvCxnSpPr>
        <p:spPr bwMode="auto">
          <a:xfrm>
            <a:off x="468313" y="4437063"/>
            <a:ext cx="7920037" cy="0"/>
          </a:xfrm>
          <a:prstGeom prst="line">
            <a:avLst/>
          </a:prstGeom>
          <a:noFill/>
          <a:ln w="19050" algn="ctr">
            <a:solidFill>
              <a:srgbClr val="FFCC99"/>
            </a:solidFill>
            <a:round/>
            <a:headEnd/>
            <a:tailEn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11188" y="404813"/>
            <a:ext cx="7993062" cy="936625"/>
          </a:xfrm>
          <a:prstGeom prst="rect">
            <a:avLst/>
          </a:prstGeom>
          <a:solidFill>
            <a:srgbClr val="99CCFF"/>
          </a:solidFill>
          <a:ln w="19050">
            <a:solidFill>
              <a:srgbClr val="99CCFF"/>
            </a:solidFill>
            <a:miter lim="800000"/>
            <a:headEnd/>
            <a:tailEnd/>
          </a:ln>
        </p:spPr>
        <p:txBody>
          <a:bodyPr wrap="none" anchor="ctr"/>
          <a:lstStyle/>
          <a:p>
            <a:endParaRPr lang="nb-NO" sz="1000" b="1">
              <a:latin typeface="Tahoma" pitchFamily="34" charset="0"/>
            </a:endParaRPr>
          </a:p>
          <a:p>
            <a:r>
              <a:rPr lang="nb-NO" sz="1000" b="1">
                <a:ea typeface="Arial Unicode MS" pitchFamily="34" charset="-128"/>
                <a:cs typeface="Arial Unicode MS" pitchFamily="34" charset="-128"/>
              </a:rPr>
              <a:t>Hovedmål: Gjøre museet mer synlig på den vitenskapelige arena gjennom selv å initiere forskningsprosjekter eller å delta </a:t>
            </a:r>
          </a:p>
          <a:p>
            <a:r>
              <a:rPr lang="nb-NO" sz="1000" b="1">
                <a:ea typeface="Arial Unicode MS" pitchFamily="34" charset="-128"/>
                <a:cs typeface="Arial Unicode MS" pitchFamily="34" charset="-128"/>
              </a:rPr>
              <a:t>aktivt i prosjekter i samarbeid med andre. Kystkultur, industri, handlingsbåren kunnskap, økologi og miljøvern er prioriterte</a:t>
            </a:r>
          </a:p>
          <a:p>
            <a:r>
              <a:rPr lang="nb-NO" sz="1000" b="1">
                <a:ea typeface="Arial Unicode MS" pitchFamily="34" charset="-128"/>
                <a:cs typeface="Arial Unicode MS" pitchFamily="34" charset="-128"/>
              </a:rPr>
              <a:t>satsingsområder for museene. Det er viktig  at vi legitimerer vår virksomhet og samfunnsrelevans ved å la forskning bli et </a:t>
            </a:r>
          </a:p>
          <a:p>
            <a:r>
              <a:rPr lang="nb-NO" sz="1000" b="1">
                <a:ea typeface="Arial Unicode MS" pitchFamily="34" charset="-128"/>
                <a:cs typeface="Arial Unicode MS" pitchFamily="34" charset="-128"/>
              </a:rPr>
              <a:t>suksesskriterium i MM. Vi må styrke personalets forskningskompetanse. </a:t>
            </a:r>
          </a:p>
          <a:p>
            <a:r>
              <a:rPr lang="nb-NO" sz="1000" b="1">
                <a:ea typeface="Arial Unicode MS" pitchFamily="34" charset="-128"/>
                <a:cs typeface="Arial Unicode MS" pitchFamily="34" charset="-128"/>
              </a:rPr>
              <a:t>Sammenhengene mellom næring og immateriell - og materiell kulturarv skal synliggjøres. </a:t>
            </a:r>
          </a:p>
          <a:p>
            <a:endParaRPr lang="nb-NO"/>
          </a:p>
        </p:txBody>
      </p:sp>
      <p:sp>
        <p:nvSpPr>
          <p:cNvPr id="20483" name="Rectangle 33"/>
          <p:cNvSpPr>
            <a:spLocks noChangeArrowheads="1"/>
          </p:cNvSpPr>
          <p:nvPr/>
        </p:nvSpPr>
        <p:spPr bwMode="auto">
          <a:xfrm>
            <a:off x="2214563" y="0"/>
            <a:ext cx="6335712" cy="333375"/>
          </a:xfrm>
          <a:prstGeom prst="rect">
            <a:avLst/>
          </a:prstGeom>
          <a:noFill/>
          <a:ln w="9525">
            <a:noFill/>
            <a:miter lim="800000"/>
            <a:headEnd/>
            <a:tailEnd/>
          </a:ln>
        </p:spPr>
        <p:txBody>
          <a:bodyPr wrap="none" anchor="ctr"/>
          <a:lstStyle/>
          <a:p>
            <a:pPr algn="r"/>
            <a:endParaRPr lang="nb-NO" sz="2400">
              <a:latin typeface="Agency FB" pitchFamily="34" charset="0"/>
            </a:endParaRPr>
          </a:p>
          <a:p>
            <a:pPr algn="r"/>
            <a:r>
              <a:rPr lang="nb-NO" sz="2000">
                <a:latin typeface="Agency FB" pitchFamily="34" charset="0"/>
              </a:rPr>
              <a:t>forskning</a:t>
            </a:r>
          </a:p>
          <a:p>
            <a:pPr algn="r"/>
            <a:endParaRPr lang="nb-NO" sz="1600">
              <a:latin typeface="Agency FB" pitchFamily="34" charset="0"/>
            </a:endParaRPr>
          </a:p>
        </p:txBody>
      </p:sp>
      <p:sp>
        <p:nvSpPr>
          <p:cNvPr id="20484" name="Rectangle 34"/>
          <p:cNvSpPr>
            <a:spLocks noChangeArrowheads="1"/>
          </p:cNvSpPr>
          <p:nvPr/>
        </p:nvSpPr>
        <p:spPr bwMode="auto">
          <a:xfrm>
            <a:off x="81724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graphicFrame>
        <p:nvGraphicFramePr>
          <p:cNvPr id="46373" name="Group 293"/>
          <p:cNvGraphicFramePr>
            <a:graphicFrameLocks noGrp="1"/>
          </p:cNvGraphicFramePr>
          <p:nvPr/>
        </p:nvGraphicFramePr>
        <p:xfrm>
          <a:off x="611188" y="1312863"/>
          <a:ext cx="7960940" cy="4709160"/>
        </p:xfrm>
        <a:graphic>
          <a:graphicData uri="http://schemas.openxmlformats.org/drawingml/2006/table">
            <a:tbl>
              <a:tblPr/>
              <a:tblGrid>
                <a:gridCol w="1584548"/>
                <a:gridCol w="3342148"/>
                <a:gridCol w="1283194"/>
                <a:gridCol w="929154"/>
                <a:gridCol w="821896"/>
              </a:tblGrid>
              <a:tr h="2240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AVDELING</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492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Økt forskning omkring kunst og kultur i Namdal</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Videreføre forsknings - og formidlingsprosjektet  : Plyndrende vikinger – plyndrende lakselorder.  Eu prosjekt  med samarbeidspartnere : NTFK , norske universiteter –  British Museum samt  Irske og Skotske universiteter.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Direktør, konservatorer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formidlere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2015 </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Alle avdelinger.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solidFill>
                  </a:tcPr>
                </a:tc>
              </a:tr>
              <a:tr h="5274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Videreføre samarbeid med Riksantikvaren, NTFK, SNO, NINA/NIKU og NTNU – hovedvekt på kulturlandskapet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Aktiv deltakelse i nasjonale nettverk</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Seksjonsansvarlig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2015 -17</a:t>
                      </a: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Kystmuseet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567490">
                <a:tc>
                  <a:txBody>
                    <a:bodyPr/>
                    <a:lstStyle/>
                    <a:p>
                      <a:pPr eaLnBrk="0" hangingPunct="0">
                        <a:defRPr/>
                      </a:pPr>
                      <a:r>
                        <a:rPr lang="nb-NO" sz="900" dirty="0" smtClean="0">
                          <a:solidFill>
                            <a:schemeClr val="tx1"/>
                          </a:solidFill>
                        </a:rPr>
                        <a:t>Forske,</a:t>
                      </a:r>
                      <a:r>
                        <a:rPr lang="nb-NO" sz="900" baseline="0" dirty="0" smtClean="0">
                          <a:solidFill>
                            <a:schemeClr val="tx1"/>
                          </a:solidFill>
                        </a:rPr>
                        <a:t> publisere og formidle </a:t>
                      </a:r>
                      <a:r>
                        <a:rPr lang="nb-NO" sz="900" dirty="0" smtClean="0">
                          <a:solidFill>
                            <a:schemeClr val="tx1"/>
                          </a:solidFill>
                        </a:rPr>
                        <a:t>sammenhengene mellom immateriell og materiell kulturarv.</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Dokumentasjon og forskning på immateriell og materiell kulturarv, herunder kulturlandskapet på Sør-Gjæslingan, sammenhengene mellom  gamle  handverksteknikker og resultatene, dokumentasjon av tradisjoner.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Konservator </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konsulent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Kystmuseet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Spillum DH</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Namdalsmuseet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r h="21344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Skog- og Skogsdrift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900" b="1" i="0" u="none" strike="noStrike" cap="none" normalizeH="0" baseline="0" dirty="0" smtClean="0">
                          <a:ln>
                            <a:noFill/>
                          </a:ln>
                          <a:solidFill>
                            <a:schemeClr val="tx1"/>
                          </a:solidFill>
                          <a:effectLst/>
                          <a:latin typeface="Verdana" pitchFamily="34" charset="0"/>
                        </a:rPr>
                        <a:t>Kyst-  og fiskerihistorie</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Øke kunnskapen om maleren Johs Rian</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r>
                        <a:rPr kumimoji="0" lang="nb-NO" sz="900" b="0" i="0" u="none" strike="noStrike" cap="none" normalizeH="0" baseline="0" dirty="0" smtClean="0">
                          <a:ln>
                            <a:noFill/>
                          </a:ln>
                          <a:solidFill>
                            <a:schemeClr val="tx1"/>
                          </a:solidFill>
                          <a:effectLst/>
                          <a:latin typeface="Arial Unicode MS" pitchFamily="34" charset="-128"/>
                        </a:rPr>
                        <a:t>Prosjekt rundt  sagbruksnæringens betydning  i nasjonalt     perspektiv.</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Forprosjekt  for forskningsprosjekt rundt Namdalens treforedlingshistorie.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Artikler i Lokal avis/årbøker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Ferdigstille forsknings og dokumentasjonsprosjekt  om </a:t>
                      </a:r>
                      <a:r>
                        <a:rPr kumimoji="0" lang="nb-NO" sz="900" b="0" i="0" u="none" strike="noStrike" cap="none" normalizeH="0" baseline="0" dirty="0" err="1" smtClean="0">
                          <a:ln>
                            <a:noFill/>
                          </a:ln>
                          <a:solidFill>
                            <a:schemeClr val="tx1"/>
                          </a:solidFill>
                          <a:effectLst/>
                          <a:latin typeface="Arial Unicode MS" pitchFamily="34" charset="-128"/>
                        </a:rPr>
                        <a:t>kilnot</a:t>
                      </a:r>
                      <a:r>
                        <a:rPr kumimoji="0" lang="nb-NO" sz="900" b="0" i="0" u="none" strike="noStrike" cap="none" normalizeH="0" baseline="0" dirty="0" smtClean="0">
                          <a:ln>
                            <a:noFill/>
                          </a:ln>
                          <a:solidFill>
                            <a:schemeClr val="tx1"/>
                          </a:solidFill>
                          <a:effectLst/>
                          <a:latin typeface="Arial Unicode MS" pitchFamily="34" charset="-128"/>
                        </a:rPr>
                        <a:t> -fiske etter laks på Namdalskysten Samarbeide med ressurssenter for laks og vannmiljø, Fylkesmannen  i </a:t>
                      </a:r>
                      <a:r>
                        <a:rPr kumimoji="0" lang="nb-NO" sz="900" b="0" i="0" u="none" strike="noStrike" cap="none" normalizeH="0" baseline="0" dirty="0" err="1" smtClean="0">
                          <a:ln>
                            <a:noFill/>
                          </a:ln>
                          <a:solidFill>
                            <a:schemeClr val="tx1"/>
                          </a:solidFill>
                          <a:effectLst/>
                          <a:latin typeface="Arial Unicode MS" pitchFamily="34" charset="-128"/>
                        </a:rPr>
                        <a:t>NTr</a:t>
                      </a:r>
                      <a:r>
                        <a:rPr kumimoji="0" lang="nb-NO" sz="9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Ferdigstille publikasjon om Johs Rian</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Konservator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Ressurssenteret for laks, Fylkesmannen i </a:t>
                      </a:r>
                      <a:r>
                        <a:rPr kumimoji="0" lang="nb-NO" sz="900" b="0" i="0" u="none" strike="noStrike" cap="none" normalizeH="0" baseline="0" dirty="0" err="1" smtClean="0">
                          <a:ln>
                            <a:noFill/>
                          </a:ln>
                          <a:solidFill>
                            <a:schemeClr val="tx1"/>
                          </a:solidFill>
                          <a:effectLst/>
                          <a:latin typeface="Arial Unicode MS" pitchFamily="34" charset="-128"/>
                        </a:rPr>
                        <a:t>N-Tr</a:t>
                      </a:r>
                      <a:r>
                        <a:rPr kumimoji="0" lang="nb-NO" sz="900" b="0" i="0" u="none" strike="noStrike" cap="none" normalizeH="0" baseline="0" dirty="0" smtClean="0">
                          <a:ln>
                            <a:noFill/>
                          </a:ln>
                          <a:solidFill>
                            <a:schemeClr val="tx1"/>
                          </a:solidFill>
                          <a:effectLst/>
                          <a:latin typeface="Arial Unicode MS" pitchFamily="34" charset="-128"/>
                        </a:rPr>
                        <a:t>. </a:t>
                      </a:r>
                      <a:r>
                        <a:rPr kumimoji="0" lang="nb-NO" sz="900" b="0" i="0" u="none" strike="noStrike" cap="none" normalizeH="0" baseline="0" dirty="0" err="1" smtClean="0">
                          <a:ln>
                            <a:noFill/>
                          </a:ln>
                          <a:solidFill>
                            <a:schemeClr val="tx1"/>
                          </a:solidFill>
                          <a:effectLst/>
                          <a:latin typeface="Arial Unicode MS" pitchFamily="34" charset="-128"/>
                        </a:rPr>
                        <a:t>Kysmuseet</a:t>
                      </a:r>
                      <a:r>
                        <a:rPr kumimoji="0" lang="nb-NO" sz="900" b="0" i="0" u="none" strike="noStrike" cap="none" normalizeH="0" baseline="0" dirty="0" smtClean="0">
                          <a:ln>
                            <a:noFill/>
                          </a:ln>
                          <a:solidFill>
                            <a:schemeClr val="tx1"/>
                          </a:solidFill>
                          <a:effectLst/>
                          <a:latin typeface="Arial Unicode MS" pitchFamily="34"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Lokale </a:t>
                      </a:r>
                      <a:r>
                        <a:rPr kumimoji="0" lang="nb-NO" sz="900" b="0" i="0" u="none" strike="noStrike" cap="none" normalizeH="0" baseline="0" dirty="0" err="1" smtClean="0">
                          <a:ln>
                            <a:noFill/>
                          </a:ln>
                          <a:solidFill>
                            <a:schemeClr val="tx1"/>
                          </a:solidFill>
                          <a:effectLst/>
                          <a:latin typeface="Arial Unicode MS" pitchFamily="34" charset="-128"/>
                        </a:rPr>
                        <a:t>kilnotfiskere</a:t>
                      </a: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Avdelingsleder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2015 - 17</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 2015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2015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2015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2015</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Spillum  D&amp;H</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Kystmuseet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Tahoma" pitchFamily="34" charset="0"/>
                        </a:rPr>
                        <a:t>Kunstmuseet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800" b="0" i="0" u="none" strike="noStrike" cap="none" normalizeH="0" baseline="0" dirty="0" smtClean="0">
                        <a:ln>
                          <a:noFill/>
                        </a:ln>
                        <a:solidFill>
                          <a:schemeClr val="tx1"/>
                        </a:solidFill>
                        <a:effectLst/>
                        <a:latin typeface="Tahoma" pitchFamily="34"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bg1"/>
                    </a:solidFill>
                  </a:tcPr>
                </a:tc>
              </a:tr>
            </a:tbl>
          </a:graphicData>
        </a:graphic>
      </p:graphicFrame>
      <p:sp>
        <p:nvSpPr>
          <p:cNvPr id="20520" name="Line 291"/>
          <p:cNvSpPr>
            <a:spLocks noChangeShapeType="1"/>
          </p:cNvSpPr>
          <p:nvPr/>
        </p:nvSpPr>
        <p:spPr bwMode="auto">
          <a:xfrm flipH="1">
            <a:off x="611188" y="3716338"/>
            <a:ext cx="7929562" cy="0"/>
          </a:xfrm>
          <a:prstGeom prst="line">
            <a:avLst/>
          </a:prstGeom>
          <a:noFill/>
          <a:ln w="19050">
            <a:solidFill>
              <a:srgbClr val="FFCC99"/>
            </a:solidFill>
            <a:round/>
            <a:headEnd/>
            <a:tailEnd/>
          </a:ln>
        </p:spPr>
        <p:txBody>
          <a:bodyPr wrap="none" anchor="ctr"/>
          <a:lstStyle/>
          <a:p>
            <a:endParaRPr lang="nb-NO"/>
          </a:p>
        </p:txBody>
      </p:sp>
      <p:sp>
        <p:nvSpPr>
          <p:cNvPr id="8" name="Plassholder for lysbildenummer 7"/>
          <p:cNvSpPr>
            <a:spLocks noGrp="1"/>
          </p:cNvSpPr>
          <p:nvPr>
            <p:ph type="sldNum" sz="quarter" idx="12"/>
          </p:nvPr>
        </p:nvSpPr>
        <p:spPr>
          <a:xfrm>
            <a:off x="6372225" y="6237288"/>
            <a:ext cx="2592388" cy="476250"/>
          </a:xfrm>
        </p:spPr>
        <p:txBody>
          <a:bodyPr/>
          <a:lstStyle/>
          <a:p>
            <a:pPr>
              <a:defRPr/>
            </a:pPr>
            <a:fld id="{2C030BA3-6DB6-4B7E-8A46-82E558403270}" type="slidenum">
              <a:rPr lang="nb-NO" smtClean="0"/>
              <a:pPr>
                <a:defRPr/>
              </a:pPr>
              <a:t>19</a:t>
            </a:fld>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3276600" y="1484313"/>
            <a:ext cx="4465638" cy="3889375"/>
          </a:xfrm>
          <a:prstGeom prst="rect">
            <a:avLst/>
          </a:prstGeom>
          <a:noFill/>
          <a:ln w="19050">
            <a:solidFill>
              <a:srgbClr val="99CCFF"/>
            </a:solidFill>
            <a:miter lim="800000"/>
            <a:headEnd/>
            <a:tailEnd/>
          </a:ln>
        </p:spPr>
        <p:txBody>
          <a:bodyPr wrap="none" anchor="ctr"/>
          <a:lstStyle/>
          <a:p>
            <a:pPr marL="177800">
              <a:defRPr/>
            </a:pPr>
            <a:endParaRPr lang="nb-NO" sz="1000" dirty="0">
              <a:solidFill>
                <a:srgbClr val="FF9966"/>
              </a:solidFill>
              <a:latin typeface="Bradley Hand ITC" pitchFamily="66"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mn-lt"/>
              <a:cs typeface="Arial" pitchFamily="34" charset="0"/>
            </a:endParaRPr>
          </a:p>
          <a:p>
            <a:pPr marL="177800">
              <a:defRPr/>
            </a:pPr>
            <a:r>
              <a:rPr lang="nb-NO" sz="1000" dirty="0">
                <a:latin typeface="+mn-lt"/>
                <a:cs typeface="Arial" pitchFamily="34" charset="0"/>
              </a:rPr>
              <a:t>Overordnet mål Museet Midt</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Prioriterte tiltak 2015</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Administrasjon     </a:t>
            </a:r>
          </a:p>
          <a:p>
            <a:pPr marL="177800">
              <a:defRPr/>
            </a:pPr>
            <a:r>
              <a:rPr lang="nb-NO" sz="1000" dirty="0">
                <a:latin typeface="+mn-lt"/>
                <a:cs typeface="Arial" pitchFamily="34" charset="0"/>
              </a:rPr>
              <a:t>                                               </a:t>
            </a:r>
          </a:p>
          <a:p>
            <a:pPr marL="177800">
              <a:defRPr/>
            </a:pPr>
            <a:r>
              <a:rPr lang="nb-NO" sz="1000" dirty="0">
                <a:latin typeface="+mn-lt"/>
                <a:cs typeface="Arial" pitchFamily="34" charset="0"/>
              </a:rPr>
              <a:t>Formidling                 </a:t>
            </a:r>
          </a:p>
          <a:p>
            <a:pPr marL="177800">
              <a:defRPr/>
            </a:pPr>
            <a:r>
              <a:rPr lang="nb-NO" sz="1000" dirty="0">
                <a:latin typeface="+mn-lt"/>
                <a:cs typeface="Arial" pitchFamily="34" charset="0"/>
              </a:rPr>
              <a:t>                   </a:t>
            </a:r>
          </a:p>
          <a:p>
            <a:pPr marL="177800">
              <a:defRPr/>
            </a:pPr>
            <a:r>
              <a:rPr lang="nb-NO" sz="1000" dirty="0">
                <a:latin typeface="+mn-lt"/>
                <a:cs typeface="Arial" pitchFamily="34" charset="0"/>
              </a:rPr>
              <a:t>Nettformidling, samlingsforvaltning, IKT</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Kulturvern, samlingsforvaltning </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Forskning</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Markedskontakt, salg og publikum</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Fornying</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Drift</a:t>
            </a:r>
          </a:p>
          <a:p>
            <a:pPr marL="177800">
              <a:defRPr/>
            </a:pPr>
            <a:endParaRPr lang="nb-NO" sz="1000" dirty="0">
              <a:latin typeface="+mn-lt"/>
              <a:cs typeface="Arial" pitchFamily="34" charset="0"/>
            </a:endParaRPr>
          </a:p>
          <a:p>
            <a:pPr marL="177800">
              <a:defRPr/>
            </a:pPr>
            <a:r>
              <a:rPr lang="nb-NO" sz="1000" dirty="0">
                <a:latin typeface="+mn-lt"/>
                <a:cs typeface="Arial" pitchFamily="34" charset="0"/>
              </a:rPr>
              <a:t>Kunst </a:t>
            </a: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solidFill>
                <a:srgbClr val="FF9966"/>
              </a:solidFill>
              <a:latin typeface="Bradley Hand ITC" pitchFamily="66" charset="0"/>
            </a:endParaRPr>
          </a:p>
          <a:p>
            <a:pPr marL="177800">
              <a:defRPr/>
            </a:pPr>
            <a:endParaRPr lang="nb-NO" sz="1000" dirty="0">
              <a:solidFill>
                <a:srgbClr val="FF9966"/>
              </a:solidFill>
              <a:latin typeface="Bradley Hand ITC" pitchFamily="66" charset="0"/>
            </a:endParaRPr>
          </a:p>
          <a:p>
            <a:pPr marL="177800">
              <a:defRPr/>
            </a:pPr>
            <a:r>
              <a:rPr lang="nb-NO" sz="1000" dirty="0">
                <a:solidFill>
                  <a:srgbClr val="FF9966"/>
                </a:solidFill>
                <a:latin typeface="Bradley Hand ITC" pitchFamily="66" charset="0"/>
              </a:rPr>
              <a:t>                                     </a:t>
            </a:r>
            <a:endParaRPr lang="nb-NO" sz="1000" dirty="0">
              <a:latin typeface="Tahoma" pitchFamily="34" charset="0"/>
            </a:endParaRPr>
          </a:p>
          <a:p>
            <a:pPr marL="177800">
              <a:defRPr/>
            </a:pPr>
            <a:endParaRPr lang="nb-NO" sz="1000" dirty="0">
              <a:latin typeface="Tahoma" pitchFamily="34" charset="0"/>
            </a:endParaRPr>
          </a:p>
        </p:txBody>
      </p:sp>
      <p:sp>
        <p:nvSpPr>
          <p:cNvPr id="11267" name="Rectangle 5"/>
          <p:cNvSpPr>
            <a:spLocks noChangeArrowheads="1"/>
          </p:cNvSpPr>
          <p:nvPr/>
        </p:nvSpPr>
        <p:spPr bwMode="auto">
          <a:xfrm>
            <a:off x="1547813" y="1484313"/>
            <a:ext cx="1512887" cy="3889375"/>
          </a:xfrm>
          <a:prstGeom prst="rect">
            <a:avLst/>
          </a:prstGeom>
          <a:noFill/>
          <a:ln w="19050">
            <a:solidFill>
              <a:srgbClr val="99CCFF"/>
            </a:solidFill>
            <a:miter lim="800000"/>
            <a:headEnd/>
            <a:tailEnd/>
          </a:ln>
        </p:spPr>
        <p:txBody>
          <a:bodyPr wrap="none" anchor="ctr"/>
          <a:lstStyle/>
          <a:p>
            <a:pPr marL="177800">
              <a:defRPr/>
            </a:pPr>
            <a:endParaRPr lang="nb-NO" sz="1000" b="1" dirty="0">
              <a:solidFill>
                <a:srgbClr val="FF9966"/>
              </a:solidFill>
              <a:latin typeface="Tahoma" pitchFamily="34" charset="0"/>
            </a:endParaRPr>
          </a:p>
          <a:p>
            <a:pPr marL="177800">
              <a:defRPr/>
            </a:pPr>
            <a:endParaRPr lang="nb-NO" sz="1000" b="1" dirty="0">
              <a:solidFill>
                <a:srgbClr val="FF9966"/>
              </a:solidFill>
              <a:latin typeface="Tahoma" pitchFamily="34" charset="0"/>
            </a:endParaRPr>
          </a:p>
          <a:p>
            <a:pPr marL="177800">
              <a:defRPr/>
            </a:pPr>
            <a:endParaRPr lang="nb-NO" sz="1000" b="1" dirty="0">
              <a:solidFill>
                <a:srgbClr val="FF9966"/>
              </a:solidFill>
              <a:latin typeface="Tahoma" pitchFamily="34" charset="0"/>
            </a:endParaRPr>
          </a:p>
          <a:p>
            <a:pPr marL="177800">
              <a:defRPr/>
            </a:pPr>
            <a:endParaRPr lang="nb-NO" sz="1000" b="1" dirty="0">
              <a:solidFill>
                <a:srgbClr val="FF9966"/>
              </a:solidFill>
              <a:latin typeface="Tahoma" pitchFamily="34" charset="0"/>
            </a:endParaRPr>
          </a:p>
          <a:p>
            <a:pPr marL="177800">
              <a:defRPr/>
            </a:pPr>
            <a:endParaRPr lang="nb-NO" sz="1000" b="1" dirty="0">
              <a:solidFill>
                <a:srgbClr val="FF9966"/>
              </a:solidFill>
              <a:latin typeface="Tahoma" pitchFamily="34" charset="0"/>
            </a:endParaRPr>
          </a:p>
          <a:p>
            <a:pPr marL="177800">
              <a:defRPr/>
            </a:pPr>
            <a:endParaRPr lang="nb-NO" sz="1000" b="1" dirty="0">
              <a:solidFill>
                <a:srgbClr val="FF9966"/>
              </a:solidFill>
              <a:latin typeface="Tahoma" pitchFamily="34" charset="0"/>
            </a:endParaRPr>
          </a:p>
          <a:p>
            <a:pPr marL="177800">
              <a:defRPr/>
            </a:pPr>
            <a:r>
              <a:rPr lang="nb-NO" sz="1000" b="1" dirty="0">
                <a:solidFill>
                  <a:srgbClr val="FF9966"/>
                </a:solidFill>
                <a:latin typeface="Tahoma" pitchFamily="34" charset="0"/>
              </a:rPr>
              <a:t>INNHOLD</a:t>
            </a:r>
            <a:endParaRPr lang="nb-NO" sz="1000" dirty="0">
              <a:latin typeface="Tahoma" pitchFamily="34" charset="0"/>
            </a:endParaRPr>
          </a:p>
          <a:p>
            <a:pPr marL="177800">
              <a:defRPr/>
            </a:pPr>
            <a:endParaRPr lang="nb-NO" sz="1000" dirty="0">
              <a:latin typeface="+mn-lt"/>
            </a:endParaRPr>
          </a:p>
          <a:p>
            <a:pPr marL="177800">
              <a:defRPr/>
            </a:pPr>
            <a:r>
              <a:rPr lang="nb-NO" sz="1000" dirty="0">
                <a:latin typeface="+mn-lt"/>
              </a:rPr>
              <a:t>Side 3   </a:t>
            </a:r>
          </a:p>
          <a:p>
            <a:pPr marL="177800">
              <a:defRPr/>
            </a:pPr>
            <a:r>
              <a:rPr lang="nb-NO" sz="1000" dirty="0">
                <a:latin typeface="+mn-lt"/>
              </a:rPr>
              <a:t>                                    </a:t>
            </a:r>
          </a:p>
          <a:p>
            <a:pPr marL="177800">
              <a:defRPr/>
            </a:pPr>
            <a:r>
              <a:rPr lang="nb-NO" sz="1000" dirty="0">
                <a:latin typeface="+mn-lt"/>
              </a:rPr>
              <a:t>Side 8</a:t>
            </a:r>
          </a:p>
          <a:p>
            <a:pPr marL="177800">
              <a:defRPr/>
            </a:pPr>
            <a:r>
              <a:rPr lang="nb-NO" sz="1000" dirty="0">
                <a:latin typeface="+mn-lt"/>
              </a:rPr>
              <a:t>                                     </a:t>
            </a:r>
          </a:p>
          <a:p>
            <a:pPr marL="177800">
              <a:defRPr/>
            </a:pPr>
            <a:r>
              <a:rPr lang="nb-NO" sz="1000" dirty="0">
                <a:latin typeface="+mn-lt"/>
              </a:rPr>
              <a:t>Side 9</a:t>
            </a:r>
          </a:p>
          <a:p>
            <a:pPr marL="177800">
              <a:defRPr/>
            </a:pPr>
            <a:r>
              <a:rPr lang="nb-NO" sz="1000" dirty="0">
                <a:latin typeface="+mn-lt"/>
              </a:rPr>
              <a:t>                                </a:t>
            </a:r>
          </a:p>
          <a:p>
            <a:pPr marL="177800">
              <a:defRPr/>
            </a:pPr>
            <a:r>
              <a:rPr lang="nb-NO" sz="1000" dirty="0">
                <a:latin typeface="+mn-lt"/>
              </a:rPr>
              <a:t>Side 10     </a:t>
            </a:r>
          </a:p>
          <a:p>
            <a:pPr marL="177800">
              <a:defRPr/>
            </a:pPr>
            <a:r>
              <a:rPr lang="nb-NO" sz="1000" dirty="0">
                <a:latin typeface="+mn-lt"/>
              </a:rPr>
              <a:t>                                    </a:t>
            </a:r>
          </a:p>
          <a:p>
            <a:pPr marL="177800">
              <a:defRPr/>
            </a:pPr>
            <a:r>
              <a:rPr lang="nb-NO" sz="1000" dirty="0">
                <a:latin typeface="+mn-lt"/>
              </a:rPr>
              <a:t>side 13   </a:t>
            </a:r>
          </a:p>
          <a:p>
            <a:pPr marL="177800">
              <a:defRPr/>
            </a:pPr>
            <a:endParaRPr lang="nb-NO" sz="1000" dirty="0">
              <a:latin typeface="+mn-lt"/>
            </a:endParaRPr>
          </a:p>
          <a:p>
            <a:pPr marL="177800">
              <a:defRPr/>
            </a:pPr>
            <a:r>
              <a:rPr lang="nb-NO" sz="1000" dirty="0">
                <a:latin typeface="+mn-lt"/>
              </a:rPr>
              <a:t>Side 15</a:t>
            </a:r>
          </a:p>
          <a:p>
            <a:pPr marL="177800">
              <a:defRPr/>
            </a:pPr>
            <a:endParaRPr lang="nb-NO" sz="1000" dirty="0">
              <a:latin typeface="+mn-lt"/>
            </a:endParaRPr>
          </a:p>
          <a:p>
            <a:pPr marL="177800">
              <a:defRPr/>
            </a:pPr>
            <a:r>
              <a:rPr lang="nb-NO" sz="1000" dirty="0">
                <a:latin typeface="+mn-lt"/>
              </a:rPr>
              <a:t>Side 19</a:t>
            </a:r>
          </a:p>
          <a:p>
            <a:pPr marL="177800">
              <a:defRPr/>
            </a:pPr>
            <a:endParaRPr lang="nb-NO" sz="1000" dirty="0">
              <a:latin typeface="+mn-lt"/>
            </a:endParaRPr>
          </a:p>
          <a:p>
            <a:pPr marL="177800">
              <a:defRPr/>
            </a:pPr>
            <a:r>
              <a:rPr lang="nb-NO" sz="1000" dirty="0">
                <a:latin typeface="+mn-lt"/>
              </a:rPr>
              <a:t>Side 20</a:t>
            </a:r>
          </a:p>
          <a:p>
            <a:pPr marL="177800">
              <a:defRPr/>
            </a:pPr>
            <a:endParaRPr lang="nb-NO" sz="1000" dirty="0">
              <a:latin typeface="+mn-lt"/>
            </a:endParaRPr>
          </a:p>
          <a:p>
            <a:pPr marL="177800">
              <a:defRPr/>
            </a:pPr>
            <a:r>
              <a:rPr lang="nb-NO" sz="1000" dirty="0">
                <a:latin typeface="+mn-lt"/>
              </a:rPr>
              <a:t>Side 22</a:t>
            </a:r>
          </a:p>
          <a:p>
            <a:pPr marL="177800">
              <a:defRPr/>
            </a:pPr>
            <a:endParaRPr lang="nb-NO" sz="1000" dirty="0">
              <a:latin typeface="+mn-lt"/>
            </a:endParaRPr>
          </a:p>
          <a:p>
            <a:pPr marL="177800">
              <a:defRPr/>
            </a:pPr>
            <a:r>
              <a:rPr lang="nb-NO" sz="1000" dirty="0">
                <a:latin typeface="+mn-lt"/>
              </a:rPr>
              <a:t>Side 23</a:t>
            </a:r>
          </a:p>
          <a:p>
            <a:pPr marL="177800">
              <a:defRPr/>
            </a:pPr>
            <a:endParaRPr lang="nb-NO" sz="1000" dirty="0">
              <a:latin typeface="+mn-lt"/>
            </a:endParaRPr>
          </a:p>
          <a:p>
            <a:pPr marL="177800">
              <a:defRPr/>
            </a:pPr>
            <a:r>
              <a:rPr lang="nb-NO" sz="1000" dirty="0">
                <a:latin typeface="+mn-lt"/>
              </a:rPr>
              <a:t>Side 24</a:t>
            </a:r>
          </a:p>
          <a:p>
            <a:pPr marL="177800">
              <a:defRPr/>
            </a:pPr>
            <a:endParaRPr lang="nb-NO" sz="1000" dirty="0">
              <a:latin typeface="+mn-lt"/>
            </a:endParaRPr>
          </a:p>
          <a:p>
            <a:pPr marL="177800">
              <a:defRPr/>
            </a:pPr>
            <a:r>
              <a:rPr lang="nb-NO" sz="1000" dirty="0">
                <a:latin typeface="+mn-lt"/>
              </a:rPr>
              <a:t>                                    </a:t>
            </a: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a:p>
            <a:pPr marL="177800">
              <a:defRPr/>
            </a:pPr>
            <a:endParaRPr lang="nb-NO" sz="1000" dirty="0">
              <a:latin typeface="Tahoma" pitchFamily="34" charset="0"/>
            </a:endParaRPr>
          </a:p>
        </p:txBody>
      </p:sp>
      <p:sp>
        <p:nvSpPr>
          <p:cNvPr id="5" name="Plassholder for lysbildenummer 4"/>
          <p:cNvSpPr>
            <a:spLocks noGrp="1"/>
          </p:cNvSpPr>
          <p:nvPr>
            <p:ph type="sldNum" sz="quarter" idx="12"/>
          </p:nvPr>
        </p:nvSpPr>
        <p:spPr/>
        <p:txBody>
          <a:bodyPr/>
          <a:lstStyle/>
          <a:p>
            <a:pPr>
              <a:defRPr/>
            </a:pPr>
            <a:fld id="{99F6D2EF-0A4A-4689-BCA6-0C12B7C3A16C}" type="slidenum">
              <a:rPr lang="nb-NO" smtClean="0"/>
              <a:pPr>
                <a:defRPr/>
              </a:pPr>
              <a:t>2</a:t>
            </a:fld>
            <a:endParaRPr lang="nb-NO"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8388350" y="6381750"/>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21507" name="Rectangle 3"/>
          <p:cNvSpPr>
            <a:spLocks noChangeArrowheads="1"/>
          </p:cNvSpPr>
          <p:nvPr/>
        </p:nvSpPr>
        <p:spPr bwMode="auto">
          <a:xfrm>
            <a:off x="2268538" y="404813"/>
            <a:ext cx="6264275" cy="431800"/>
          </a:xfrm>
          <a:prstGeom prst="rect">
            <a:avLst/>
          </a:prstGeom>
          <a:noFill/>
          <a:ln w="9525">
            <a:noFill/>
            <a:miter lim="800000"/>
            <a:headEnd/>
            <a:tailEnd/>
          </a:ln>
        </p:spPr>
        <p:txBody>
          <a:bodyPr wrap="none" anchor="ctr"/>
          <a:lstStyle/>
          <a:p>
            <a:pPr algn="r"/>
            <a:r>
              <a:rPr lang="nb-NO" sz="2000">
                <a:latin typeface="Agency FB" pitchFamily="34" charset="0"/>
              </a:rPr>
              <a:t>markedskontakt, salg og publikum</a:t>
            </a:r>
          </a:p>
          <a:p>
            <a:pPr algn="r"/>
            <a:endParaRPr lang="nb-NO" sz="1600">
              <a:latin typeface="Agency FB" pitchFamily="34" charset="0"/>
            </a:endParaRPr>
          </a:p>
        </p:txBody>
      </p:sp>
      <p:graphicFrame>
        <p:nvGraphicFramePr>
          <p:cNvPr id="56324" name="Group 4"/>
          <p:cNvGraphicFramePr>
            <a:graphicFrameLocks noGrp="1"/>
          </p:cNvGraphicFramePr>
          <p:nvPr/>
        </p:nvGraphicFramePr>
        <p:xfrm>
          <a:off x="468313" y="1773238"/>
          <a:ext cx="8064500" cy="3961194"/>
        </p:xfrm>
        <a:graphic>
          <a:graphicData uri="http://schemas.openxmlformats.org/drawingml/2006/table">
            <a:tbl>
              <a:tblPr/>
              <a:tblGrid>
                <a:gridCol w="1368152"/>
                <a:gridCol w="3887663"/>
                <a:gridCol w="1008112"/>
                <a:gridCol w="648841"/>
                <a:gridCol w="1151732"/>
              </a:tblGrid>
              <a:tr h="360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a:t>
                      </a: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8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RAMME</a:t>
                      </a:r>
                      <a:endParaRPr kumimoji="0" lang="nb-NO" sz="8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OPPNÅELSES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121799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Øke besøket – spesielt andelen betalende  gjester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Produktutvikling og attraksjonsutvikling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ea typeface="Times New Roman" pitchFamily="18" charset="0"/>
                          <a:cs typeface="Tahoma" pitchFamily="34" charset="0"/>
                        </a:rPr>
                        <a:t>1.1 Utvikle opplevelsespakker</a:t>
                      </a: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Utvikling, markedsføring og salg av opplevelsespakker som inkluderer alle avdelinger i  Museet Midt. For eksempel ”Sommerbillett”. Disse skal tilrettelegges for ulike grupper (buss, cruise, hurtigrute, annet), enkeltreisende og bedriftsmarkedet.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Verdana" pitchFamily="34" charset="0"/>
                        <a:cs typeface="Verdana" pitchFamily="34" charset="0"/>
                      </a:endParaRP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Kystmuseet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Avdelingsledere.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2015</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Sommer 2015</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5 % økning i betalende gjester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r h="9352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Gi flere gjester en opplevelse basert sammenhengen mat og kulturarv</a:t>
                      </a:r>
                      <a:endParaRPr kumimoji="0" lang="nb-NO" sz="900" b="1" i="0" u="none" strike="noStrike" cap="none" normalizeH="0" baseline="0" dirty="0" smtClean="0">
                        <a:ln>
                          <a:noFill/>
                        </a:ln>
                        <a:solidFill>
                          <a:srgbClr val="FF0000"/>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Restaurantdrift</a:t>
                      </a: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Kurs innen mathistorien</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Tradisjonsmat/ matopplevelser formidles som del av helhetlige kulturarvopplevelser  (pakking av opplevelser)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Saltproduksjon Sør-Gjæslingan</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Kartlegge og benytte lokale og regionale råvarer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Utvidelse av tilbudet i restauranten med utvidet åpningstid ut over sesong . Utvikling, markedsføring og salg av attraktive tilbud i restauranten. For eksempel temakvelder, kulturarrangement og lignende.</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Oppnå ulike kvalitetsstempel</a:t>
                      </a: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Kokk</a:t>
                      </a:r>
                    </a:p>
                    <a:p>
                      <a:pPr marL="533400" marR="0" lvl="0" indent="-533400" algn="l" defTabSz="914400" rtl="0" eaLnBrk="1" fontAlgn="base" latinLnBrk="0" hangingPunct="1">
                        <a:lnSpc>
                          <a:spcPct val="100000"/>
                        </a:lnSpc>
                        <a:spcBef>
                          <a:spcPct val="20000"/>
                        </a:spcBef>
                        <a:spcAft>
                          <a:spcPct val="0"/>
                        </a:spcAft>
                        <a:buClrTx/>
                        <a:buSzTx/>
                        <a:buFontTx/>
                        <a:buNone/>
                        <a:tabLst/>
                        <a:defRPr/>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Kystmuseet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året</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75% av menyen er basert på regionale råvarer</a:t>
                      </a:r>
                    </a:p>
                    <a:p>
                      <a:pPr marL="0" marR="0" lvl="0" indent="0" algn="l" defTabSz="914400" rtl="0" eaLnBrk="1" fontAlgn="base" latinLnBrk="0" hangingPunct="1">
                        <a:lnSpc>
                          <a:spcPct val="100000"/>
                        </a:lnSpc>
                        <a:spcBef>
                          <a:spcPct val="20000"/>
                        </a:spcBef>
                        <a:spcAft>
                          <a:spcPct val="0"/>
                        </a:spcAft>
                        <a:buClrTx/>
                        <a:buSzTx/>
                        <a:buFontTx/>
                        <a:buNone/>
                        <a:tabLst/>
                        <a:defRPr/>
                      </a:pPr>
                      <a:endPar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Øke omsetning – få plussresultat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Bli akevittsertifisert</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r>
              <a:tr h="39058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Museet skal være en attraktiv arena for kulturaktivitet både for lokale og profesjonelle aktører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Drift, planlegging og markedsføring av kulturaktivitet</a:t>
                      </a: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Under forutsetning av finansiering av ulike arrangement skal museet tilrettelegge og gjennomføre disse i samarbeid med ulike aktører.</a:t>
                      </a:r>
                    </a:p>
                  </a:txBody>
                  <a:tcPr horzOverflow="overflow">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Avdelingsleder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salgskonsulent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Arial Unicode MS" pitchFamily="34" charset="-128"/>
                        </a:rPr>
                        <a:t>Minimum 12 kulturarrangement skal arrangeres på museets arena i løpet av året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bl>
          </a:graphicData>
        </a:graphic>
      </p:graphicFrame>
      <p:sp>
        <p:nvSpPr>
          <p:cNvPr id="21538" name="Rectangle 43"/>
          <p:cNvSpPr>
            <a:spLocks noChangeArrowheads="1"/>
          </p:cNvSpPr>
          <p:nvPr/>
        </p:nvSpPr>
        <p:spPr bwMode="auto">
          <a:xfrm>
            <a:off x="468313" y="620713"/>
            <a:ext cx="8064500" cy="1081087"/>
          </a:xfrm>
          <a:prstGeom prst="rect">
            <a:avLst/>
          </a:prstGeom>
          <a:noFill/>
          <a:ln w="19050">
            <a:solidFill>
              <a:srgbClr val="99CCFF"/>
            </a:solidFill>
            <a:miter lim="800000"/>
            <a:headEnd/>
            <a:tailEnd/>
          </a:ln>
        </p:spPr>
        <p:txBody>
          <a:bodyPr wrap="none" anchor="ctr"/>
          <a:lstStyle/>
          <a:p>
            <a:pPr>
              <a:spcBef>
                <a:spcPct val="50000"/>
              </a:spcBef>
            </a:pPr>
            <a:r>
              <a:rPr lang="nb-NO" sz="900">
                <a:latin typeface="Tahoma" pitchFamily="34" charset="0"/>
              </a:rPr>
              <a:t>Bli kjent lokalt, regionalt, nasjonalt og internasjonalt som et faglig seriøst museum, en kvalitetsbevisst kulturinstitusjon og reiselivsbedrift som vil bidra til </a:t>
            </a:r>
          </a:p>
          <a:p>
            <a:pPr>
              <a:spcBef>
                <a:spcPct val="50000"/>
              </a:spcBef>
            </a:pPr>
            <a:r>
              <a:rPr lang="nb-NO" sz="900">
                <a:latin typeface="Tahoma" pitchFamily="34" charset="0"/>
              </a:rPr>
              <a:t>at besøkstallet øker, og derigjennom øke museets egeninntjening. Konsolidere museets posisjon som en stor attraksjon på norskekysten og videreutvikle </a:t>
            </a:r>
          </a:p>
          <a:p>
            <a:pPr>
              <a:spcBef>
                <a:spcPct val="50000"/>
              </a:spcBef>
            </a:pPr>
            <a:r>
              <a:rPr lang="nb-NO" sz="900">
                <a:latin typeface="Tahoma" pitchFamily="34" charset="0"/>
              </a:rPr>
              <a:t>dette potensialet ytterligere. Ivareta og videreutvikle museets samarbeid med næringslivet (sponsorene) og sikre at inngåtte avtaler gjennomføres på en </a:t>
            </a:r>
          </a:p>
          <a:p>
            <a:pPr>
              <a:spcBef>
                <a:spcPct val="50000"/>
              </a:spcBef>
            </a:pPr>
            <a:r>
              <a:rPr lang="nb-NO" sz="900">
                <a:latin typeface="Tahoma" pitchFamily="34" charset="0"/>
              </a:rPr>
              <a:t>gjensidig tilfredsstillende måte. Ivareta Norvegs rolle som kulturbygg og videreutvikle denne innenfor definerte rammer. Museet skal ha en egeninntjening </a:t>
            </a:r>
          </a:p>
          <a:p>
            <a:pPr>
              <a:spcBef>
                <a:spcPct val="50000"/>
              </a:spcBef>
            </a:pPr>
            <a:r>
              <a:rPr lang="nb-NO" sz="900">
                <a:latin typeface="Tahoma" pitchFamily="34" charset="0"/>
              </a:rPr>
              <a:t>som dekker museets økonomiske forpliktelser og sikrer strategiske midler til faglig utvikling og satsing.</a:t>
            </a:r>
          </a:p>
        </p:txBody>
      </p:sp>
      <p:sp>
        <p:nvSpPr>
          <p:cNvPr id="7" name="Plassholder for lysbildenummer 6"/>
          <p:cNvSpPr>
            <a:spLocks noGrp="1"/>
          </p:cNvSpPr>
          <p:nvPr>
            <p:ph type="sldNum" sz="quarter" idx="12"/>
          </p:nvPr>
        </p:nvSpPr>
        <p:spPr/>
        <p:txBody>
          <a:bodyPr/>
          <a:lstStyle/>
          <a:p>
            <a:pPr>
              <a:defRPr/>
            </a:pPr>
            <a:fld id="{1F0E0ABC-5636-4E4D-8909-E59DCF126DC1}" type="slidenum">
              <a:rPr lang="nb-NO" smtClean="0"/>
              <a:pPr>
                <a:defRPr/>
              </a:pPr>
              <a:t>20</a:t>
            </a:fld>
            <a:endParaRPr lang="nb-NO"/>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229600" cy="777875"/>
          </a:xfrm>
        </p:spPr>
        <p:txBody>
          <a:bodyPr/>
          <a:lstStyle/>
          <a:p>
            <a:pPr eaLnBrk="1" hangingPunct="1"/>
            <a:r>
              <a:rPr lang="nb-NO" sz="4000" smtClean="0"/>
              <a:t/>
            </a:r>
            <a:br>
              <a:rPr lang="nb-NO" sz="4000" smtClean="0"/>
            </a:br>
            <a:endParaRPr lang="nb-NO" sz="4000" smtClean="0"/>
          </a:p>
        </p:txBody>
      </p:sp>
      <p:sp>
        <p:nvSpPr>
          <p:cNvPr id="22531" name="Rectangle 3"/>
          <p:cNvSpPr>
            <a:spLocks noChangeArrowheads="1"/>
          </p:cNvSpPr>
          <p:nvPr/>
        </p:nvSpPr>
        <p:spPr bwMode="auto">
          <a:xfrm>
            <a:off x="8388350" y="6453188"/>
            <a:ext cx="576263"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22532" name="Rectangle 4"/>
          <p:cNvSpPr>
            <a:spLocks noChangeArrowheads="1"/>
          </p:cNvSpPr>
          <p:nvPr/>
        </p:nvSpPr>
        <p:spPr bwMode="auto">
          <a:xfrm>
            <a:off x="2484438" y="404813"/>
            <a:ext cx="5975350" cy="431800"/>
          </a:xfrm>
          <a:prstGeom prst="rect">
            <a:avLst/>
          </a:prstGeom>
          <a:noFill/>
          <a:ln w="9525">
            <a:noFill/>
            <a:miter lim="800000"/>
            <a:headEnd/>
            <a:tailEnd/>
          </a:ln>
        </p:spPr>
        <p:txBody>
          <a:bodyPr wrap="none" anchor="ctr"/>
          <a:lstStyle/>
          <a:p>
            <a:pPr algn="r"/>
            <a:r>
              <a:rPr lang="nb-NO" sz="2000">
                <a:latin typeface="Agency FB" pitchFamily="34" charset="0"/>
              </a:rPr>
              <a:t>markedskontakt, salg og publikum</a:t>
            </a:r>
          </a:p>
          <a:p>
            <a:pPr algn="r"/>
            <a:endParaRPr lang="nb-NO" sz="1600">
              <a:latin typeface="Agency FB" pitchFamily="34" charset="0"/>
            </a:endParaRPr>
          </a:p>
        </p:txBody>
      </p:sp>
      <p:sp>
        <p:nvSpPr>
          <p:cNvPr id="7" name="Plassholder for lysbildenummer 6"/>
          <p:cNvSpPr>
            <a:spLocks noGrp="1"/>
          </p:cNvSpPr>
          <p:nvPr>
            <p:ph type="sldNum" sz="quarter" idx="12"/>
          </p:nvPr>
        </p:nvSpPr>
        <p:spPr/>
        <p:txBody>
          <a:bodyPr/>
          <a:lstStyle/>
          <a:p>
            <a:pPr>
              <a:defRPr/>
            </a:pPr>
            <a:fld id="{571AB9D4-6B54-4B25-B27C-BD23F1058828}" type="slidenum">
              <a:rPr lang="nb-NO" smtClean="0"/>
              <a:pPr>
                <a:defRPr/>
              </a:pPr>
              <a:t>21</a:t>
            </a:fld>
            <a:endParaRPr lang="nb-NO"/>
          </a:p>
        </p:txBody>
      </p:sp>
      <p:sp>
        <p:nvSpPr>
          <p:cNvPr id="22534" name="Rektangel 7"/>
          <p:cNvSpPr>
            <a:spLocks noChangeArrowheads="1"/>
          </p:cNvSpPr>
          <p:nvPr/>
        </p:nvSpPr>
        <p:spPr bwMode="auto">
          <a:xfrm>
            <a:off x="4313238" y="3290888"/>
            <a:ext cx="517525" cy="276225"/>
          </a:xfrm>
          <a:prstGeom prst="rect">
            <a:avLst/>
          </a:prstGeom>
          <a:noFill/>
          <a:ln w="9525">
            <a:noFill/>
            <a:miter lim="800000"/>
            <a:headEnd/>
            <a:tailEnd/>
          </a:ln>
        </p:spPr>
        <p:txBody>
          <a:bodyPr wrap="none">
            <a:spAutoFit/>
          </a:bodyPr>
          <a:lstStyle/>
          <a:p>
            <a:pPr algn="ctr"/>
            <a:r>
              <a:rPr lang="nb-NO" b="1">
                <a:latin typeface="Tahoma" pitchFamily="34" charset="0"/>
                <a:ea typeface="Times New Roman" pitchFamily="18" charset="0"/>
                <a:cs typeface="Gautami" pitchFamily="2"/>
              </a:rPr>
              <a:t>MÅL</a:t>
            </a:r>
          </a:p>
        </p:txBody>
      </p:sp>
      <p:graphicFrame>
        <p:nvGraphicFramePr>
          <p:cNvPr id="11" name="Group 5"/>
          <p:cNvGraphicFramePr>
            <a:graphicFrameLocks noGrp="1"/>
          </p:cNvGraphicFramePr>
          <p:nvPr/>
        </p:nvGraphicFramePr>
        <p:xfrm>
          <a:off x="539750" y="908050"/>
          <a:ext cx="7920881" cy="5814002"/>
        </p:xfrm>
        <a:graphic>
          <a:graphicData uri="http://schemas.openxmlformats.org/drawingml/2006/table">
            <a:tbl>
              <a:tblPr/>
              <a:tblGrid>
                <a:gridCol w="1154035"/>
                <a:gridCol w="2970926"/>
                <a:gridCol w="1328890"/>
                <a:gridCol w="1233515"/>
                <a:gridCol w="1233515"/>
              </a:tblGrid>
              <a:tr h="23032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OPPNÅELSESMÅL</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06710">
                <a:tc row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Museet skal ha status som premiss -leverandør på kvaliteten til arrangement som vi forbindes med i Ytre Namdal også våre egne</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900" b="0" i="0" u="none" strike="noStrike" cap="none" normalizeH="0" baseline="0" dirty="0" smtClean="0">
                          <a:ln>
                            <a:noFill/>
                          </a:ln>
                          <a:solidFill>
                            <a:schemeClr val="tx1"/>
                          </a:solidFill>
                          <a:effectLst/>
                          <a:latin typeface="Arial Unicode MS" pitchFamily="34" charset="-128"/>
                        </a:rPr>
                        <a:t>Utvikle Skreifestivalen til hovedarena for museets formidling av kystkultur. Utvikle gamle og nye arrangement innenfor festivalen og museets rammer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Kystmuseet</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Mars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txBody>
                  <a:tcPr horzOverflow="overflow">
                    <a:lnL>
                      <a:noFill/>
                    </a:lnL>
                    <a:lnR w="12700" cap="flat" cmpd="sng" algn="ctr">
                      <a:no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Øke omsetningen med 10 % i forhold til festivalen året før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943159">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Utvikle, markedsføre og gjennomføre spesielle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arrangement knyttet til opplevelse av kultur og mat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Vågseng stevnet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Magisk jul i Berggården/ ”Småkaillvekkå”</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Evt. andre arrangement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Kystmuseet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September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Desember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året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Besøket skal økes med 20 % i forhold til 2014</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507855">
                <a:tc vMerge="1">
                  <a:txBody>
                    <a:bodyPr/>
                    <a:lstStyle/>
                    <a:p>
                      <a:endParaRPr lang="nb-NO"/>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1000" b="0" i="0" u="none" strike="noStrike" cap="none" normalizeH="0" baseline="0" dirty="0" smtClean="0">
                          <a:ln>
                            <a:noFill/>
                          </a:ln>
                          <a:solidFill>
                            <a:schemeClr val="tx1"/>
                          </a:solidFill>
                          <a:effectLst/>
                          <a:latin typeface="Arial Unicode MS" pitchFamily="34" charset="-128"/>
                        </a:rPr>
                        <a:t>Tilrettelegg og gjennomføre ulike arrangement for museets sponsorgruppe</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Kystmuseet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året</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Ett arrangement gjennomføres i løpet av 2015 </a:t>
                      </a:r>
                      <a:r>
                        <a:rPr kumimoji="0" lang="nb-NO" sz="900" b="1" i="0" u="none" strike="noStrike" cap="none" normalizeH="0" baseline="0" dirty="0" smtClean="0">
                          <a:ln>
                            <a:noFill/>
                          </a:ln>
                          <a:solidFill>
                            <a:schemeClr val="tx1"/>
                          </a:solidFill>
                          <a:effectLst/>
                          <a:latin typeface="Arial Unicode MS" pitchFamily="34" charset="-128"/>
                          <a:ea typeface="Times New Roman" pitchFamily="18" charset="0"/>
                          <a:cs typeface="Tahoma" pitchFamily="34" charset="0"/>
                        </a:rPr>
                        <a:t>Innsalg, fornyede sponsoravtaler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r h="396155">
                <a:tc rowSpan="6">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rPr>
                        <a:t>Museet skal øke sin synlighet lokalt, nasjonalt og internasjonalt og derigjennom bli et attraktivt besøksmål som innfrir gjestens forventninger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Markedsplan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Arial Unicode MS" pitchFamily="34" charset="-128"/>
                          <a:cs typeface="Arial Unicode MS" pitchFamily="34" charset="-128"/>
                        </a:rPr>
                        <a:t>Justere markedsplan ut fra avdelingens tilbud i 2016</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Okt</a:t>
                      </a:r>
                    </a:p>
                  </a:txBody>
                  <a:tcP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Verktøy for operativt markedsarbeid</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1154685">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Kundekontakt – kurs/konferanse og reiselivsmarkedet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Utarbeide og informere jevnlig om tilbud med særlig vekt på sosiale medier som kanal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Aktivt salgsarbeid bl.a. messedeltagelse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Utarbeide presentasjonsmateriell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Tilrettelegge og gjennomføre arrangement som er bestilt(kurs, konferanser, selskap, omvisninger mm)</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å</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Iht. markedsplan</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506710">
                <a:tc vMerge="1">
                  <a:txBody>
                    <a:bodyPr/>
                    <a:lstStyle/>
                    <a:p>
                      <a:endParaRPr lang="nb-NO"/>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Arial Unicode MS" pitchFamily="34" charset="-128"/>
                        </a:rPr>
                        <a:t>Mediekontakt</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Ta initiativ til oppslag / innslag i aviser, radio og fjernsynsteam (visningstur) sosiale medier.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a:t>
                      </a:r>
                      <a:r>
                        <a:rPr kumimoji="0" lang="nb-NO" sz="900" b="0" i="0" u="none" strike="noStrike" cap="none" normalizeH="0" baseline="0" dirty="0" smtClean="0">
                          <a:ln>
                            <a:noFill/>
                          </a:ln>
                          <a:solidFill>
                            <a:schemeClr val="tx1"/>
                          </a:solidFill>
                          <a:effectLst/>
                          <a:latin typeface="Arial"/>
                        </a:rPr>
                        <a:t>å</a:t>
                      </a:r>
                      <a:r>
                        <a:rPr kumimoji="0" lang="nb-NO" sz="900" b="0" i="0" u="none" strike="noStrike" cap="none" normalizeH="0" baseline="0" dirty="0" smtClean="0">
                          <a:ln>
                            <a:noFill/>
                          </a:ln>
                          <a:solidFill>
                            <a:schemeClr val="tx1"/>
                          </a:solidFill>
                          <a:effectLst/>
                          <a:latin typeface="Arial Unicode MS" pitchFamily="34" charset="-128"/>
                        </a:rPr>
                        <a:t>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Iht. markedsplan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396155">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Arial Unicode MS" pitchFamily="34" charset="-128"/>
                        </a:rPr>
                        <a:t>Annonsering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Lokalt/regionalt –nasjonalt –internasjonalt  </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a:t>
                      </a:r>
                      <a:r>
                        <a:rPr kumimoji="0" lang="nb-NO" sz="900" b="0" i="0" u="none" strike="noStrike" cap="none" normalizeH="0" baseline="0" dirty="0" smtClean="0">
                          <a:ln>
                            <a:noFill/>
                          </a:ln>
                          <a:solidFill>
                            <a:schemeClr val="tx1"/>
                          </a:solidFill>
                          <a:effectLst/>
                          <a:latin typeface="Arial"/>
                        </a:rPr>
                        <a:t>å</a:t>
                      </a:r>
                      <a:r>
                        <a:rPr kumimoji="0" lang="nb-NO" sz="900" b="0" i="0" u="none" strike="noStrike" cap="none" normalizeH="0" baseline="0" dirty="0" smtClean="0">
                          <a:ln>
                            <a:noFill/>
                          </a:ln>
                          <a:solidFill>
                            <a:schemeClr val="tx1"/>
                          </a:solidFill>
                          <a:effectLst/>
                          <a:latin typeface="Arial Unicode MS" pitchFamily="34" charset="-128"/>
                        </a:rPr>
                        <a:t>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Iht. markedsplan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396155">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Arial Unicode MS" pitchFamily="34" charset="-128"/>
                        </a:rPr>
                        <a:t>Sosiale medier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Opprettholde interessante og levende internettsider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a:t>
                      </a:r>
                      <a:r>
                        <a:rPr kumimoji="0" lang="nb-NO" sz="900" b="0" i="0" u="none" strike="noStrike" cap="none" normalizeH="0" baseline="0" dirty="0" smtClean="0">
                          <a:ln>
                            <a:noFill/>
                          </a:ln>
                          <a:solidFill>
                            <a:schemeClr val="tx1"/>
                          </a:solidFill>
                          <a:effectLst/>
                          <a:latin typeface="Arial"/>
                        </a:rPr>
                        <a:t>å</a:t>
                      </a:r>
                      <a:r>
                        <a:rPr kumimoji="0" lang="nb-NO" sz="900" b="0" i="0" u="none" strike="noStrike" cap="none" normalizeH="0" baseline="0" dirty="0" smtClean="0">
                          <a:ln>
                            <a:noFill/>
                          </a:ln>
                          <a:solidFill>
                            <a:schemeClr val="tx1"/>
                          </a:solidFill>
                          <a:effectLst/>
                          <a:latin typeface="Arial Unicode MS" pitchFamily="34" charset="-128"/>
                        </a:rPr>
                        <a:t>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Iht. markedsplan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0C0C0"/>
                    </a:solidFill>
                  </a:tcPr>
                </a:tc>
              </a:tr>
              <a:tr h="506710">
                <a:tc vMerge="1">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Arial Unicode MS" pitchFamily="34" charset="-128"/>
                        </a:rPr>
                        <a:t>Butikker og resepsjoner</a:t>
                      </a: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Utvikle butikk og resepsjon til å bli en del av totalopplevelsen ved museet</a:t>
                      </a: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konsulent</a:t>
                      </a:r>
                    </a:p>
                  </a:txBody>
                  <a:tcP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året</a:t>
                      </a:r>
                    </a:p>
                  </a:txBody>
                  <a:tcPr horzOverflow="overflow">
                    <a:lnL>
                      <a:noFill/>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sz="900" b="1"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Iht. markedsplan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tel 1"/>
          <p:cNvSpPr>
            <a:spLocks noGrp="1"/>
          </p:cNvSpPr>
          <p:nvPr>
            <p:ph type="title"/>
          </p:nvPr>
        </p:nvSpPr>
        <p:spPr>
          <a:xfrm>
            <a:off x="323850" y="0"/>
            <a:ext cx="8229600" cy="1143000"/>
          </a:xfrm>
        </p:spPr>
        <p:txBody>
          <a:bodyPr/>
          <a:lstStyle/>
          <a:p>
            <a:pPr algn="r"/>
            <a:r>
              <a:rPr lang="nb-NO" sz="1200" smtClean="0"/>
              <a:t>Fornying</a:t>
            </a:r>
          </a:p>
        </p:txBody>
      </p:sp>
      <p:sp>
        <p:nvSpPr>
          <p:cNvPr id="4" name="Plassholder for lysbildenummer 3"/>
          <p:cNvSpPr>
            <a:spLocks noGrp="1"/>
          </p:cNvSpPr>
          <p:nvPr>
            <p:ph type="sldNum" sz="quarter" idx="12"/>
          </p:nvPr>
        </p:nvSpPr>
        <p:spPr/>
        <p:txBody>
          <a:bodyPr/>
          <a:lstStyle/>
          <a:p>
            <a:pPr>
              <a:defRPr/>
            </a:pPr>
            <a:fld id="{1C9117A4-B827-485D-B6BC-0E4AE8CDBE30}" type="slidenum">
              <a:rPr lang="nb-NO" smtClean="0"/>
              <a:pPr>
                <a:defRPr/>
              </a:pPr>
              <a:t>22</a:t>
            </a:fld>
            <a:endParaRPr lang="nb-NO" dirty="0"/>
          </a:p>
        </p:txBody>
      </p:sp>
      <p:graphicFrame>
        <p:nvGraphicFramePr>
          <p:cNvPr id="7" name="Plassholder for innhold 6"/>
          <p:cNvGraphicFramePr>
            <a:graphicFrameLocks noGrp="1"/>
          </p:cNvGraphicFramePr>
          <p:nvPr>
            <p:ph idx="1"/>
          </p:nvPr>
        </p:nvGraphicFramePr>
        <p:xfrm>
          <a:off x="468313" y="1700213"/>
          <a:ext cx="8229600" cy="4257040"/>
        </p:xfrm>
        <a:graphic>
          <a:graphicData uri="http://schemas.openxmlformats.org/drawingml/2006/table">
            <a:tbl>
              <a:tblPr firstRow="1" bandRow="1">
                <a:tableStyleId>{5C22544A-7EE6-4342-B048-85BDC9FD1C3A}</a:tableStyleId>
              </a:tblPr>
              <a:tblGrid>
                <a:gridCol w="2818656"/>
                <a:gridCol w="2293143"/>
                <a:gridCol w="1296144"/>
                <a:gridCol w="1821657"/>
              </a:tblGrid>
              <a:tr h="370840">
                <a:tc>
                  <a:txBody>
                    <a:bodyPr/>
                    <a:lstStyle/>
                    <a:p>
                      <a:r>
                        <a:rPr lang="nb-NO" dirty="0" smtClean="0"/>
                        <a:t>MÅL</a:t>
                      </a:r>
                      <a:endParaRPr lang="nb-NO" dirty="0"/>
                    </a:p>
                  </a:txBody>
                  <a:tcPr/>
                </a:tc>
                <a:tc>
                  <a:txBody>
                    <a:bodyPr/>
                    <a:lstStyle/>
                    <a:p>
                      <a:r>
                        <a:rPr lang="nb-NO" dirty="0" smtClean="0"/>
                        <a:t>TILTAK</a:t>
                      </a:r>
                      <a:endParaRPr lang="nb-NO" dirty="0"/>
                    </a:p>
                  </a:txBody>
                  <a:tcPr/>
                </a:tc>
                <a:tc>
                  <a:txBody>
                    <a:bodyPr/>
                    <a:lstStyle/>
                    <a:p>
                      <a:r>
                        <a:rPr lang="nb-NO" dirty="0" smtClean="0"/>
                        <a:t>ANSVAR </a:t>
                      </a:r>
                      <a:endParaRPr lang="nb-NO" dirty="0"/>
                    </a:p>
                  </a:txBody>
                  <a:tcPr/>
                </a:tc>
                <a:tc>
                  <a:txBody>
                    <a:bodyPr/>
                    <a:lstStyle/>
                    <a:p>
                      <a:r>
                        <a:rPr lang="nb-NO" dirty="0" smtClean="0"/>
                        <a:t>TIDSRAMME</a:t>
                      </a:r>
                      <a:endParaRPr lang="nb-NO" dirty="0"/>
                    </a:p>
                  </a:txBody>
                  <a:tcPr/>
                </a:tc>
              </a:tr>
              <a:tr h="370840">
                <a:tc>
                  <a:txBody>
                    <a:bodyPr/>
                    <a:lstStyle/>
                    <a:p>
                      <a:r>
                        <a:rPr lang="nb-NO" sz="1000" dirty="0" smtClean="0"/>
                        <a:t>Forbedre publikumstilbudene</a:t>
                      </a:r>
                      <a:r>
                        <a:rPr lang="nb-NO" sz="1000" baseline="0" dirty="0" smtClean="0"/>
                        <a:t> ved avdelingene.</a:t>
                      </a:r>
                    </a:p>
                    <a:p>
                      <a:endParaRPr lang="nb-NO" sz="1000" baseline="0" dirty="0" smtClean="0"/>
                    </a:p>
                    <a:p>
                      <a:endParaRPr lang="nb-NO" sz="1000" baseline="0" dirty="0" smtClean="0"/>
                    </a:p>
                    <a:p>
                      <a:endParaRPr lang="nb-NO" sz="1000" baseline="0" dirty="0" smtClean="0"/>
                    </a:p>
                    <a:p>
                      <a:endParaRPr lang="nb-NO" sz="1000" baseline="0" dirty="0" smtClean="0"/>
                    </a:p>
                    <a:p>
                      <a:pPr marL="0" marR="0" lvl="0" indent="0" algn="l" defTabSz="914400" rtl="0" eaLnBrk="1" fontAlgn="base" latinLnBrk="0" hangingPunct="1">
                        <a:lnSpc>
                          <a:spcPct val="100000"/>
                        </a:lnSpc>
                        <a:spcBef>
                          <a:spcPct val="20000"/>
                        </a:spcBef>
                        <a:spcAft>
                          <a:spcPct val="0"/>
                        </a:spcAft>
                        <a:buClrTx/>
                        <a:buSzTx/>
                        <a:buFontTx/>
                        <a:buNone/>
                        <a:tabLst/>
                      </a:pPr>
                      <a:endParaRPr lang="nb-NO" sz="1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t>Fornye</a:t>
                      </a:r>
                      <a:r>
                        <a:rPr lang="nb-NO" sz="1000" baseline="0" dirty="0" smtClean="0"/>
                        <a:t> permanentutstillingene ved Namdalsmuseet</a:t>
                      </a:r>
                    </a:p>
                    <a:p>
                      <a:pPr marL="0" marR="0" indent="0" algn="l" defTabSz="914400" rtl="0" eaLnBrk="1" fontAlgn="auto" latinLnBrk="0" hangingPunct="1">
                        <a:lnSpc>
                          <a:spcPct val="100000"/>
                        </a:lnSpc>
                        <a:spcBef>
                          <a:spcPts val="0"/>
                        </a:spcBef>
                        <a:spcAft>
                          <a:spcPts val="0"/>
                        </a:spcAft>
                        <a:buClrTx/>
                        <a:buSzTx/>
                        <a:buFontTx/>
                        <a:buNone/>
                        <a:tabLst/>
                        <a:defRPr/>
                      </a:pPr>
                      <a:r>
                        <a:rPr lang="nb-NO" sz="1000" baseline="0" dirty="0" smtClean="0"/>
                        <a:t>Sagbruksmuseet og  Kystmuseet/Norveg</a:t>
                      </a:r>
                      <a:endParaRPr lang="nb-NO" sz="1000" dirty="0" smtClean="0"/>
                    </a:p>
                    <a:p>
                      <a:endParaRPr lang="nb-NO" sz="1000" baseline="0" dirty="0" smtClean="0"/>
                    </a:p>
                    <a:p>
                      <a:r>
                        <a:rPr lang="nb-NO" sz="1000" baseline="0" dirty="0" smtClean="0"/>
                        <a:t>Fornying av eldre tids utstilling bygdesamlingene, </a:t>
                      </a:r>
                    </a:p>
                  </a:txBody>
                  <a:tcPr>
                    <a:solidFill>
                      <a:srgbClr val="B2B2B2"/>
                    </a:solidFill>
                  </a:tcPr>
                </a:tc>
                <a:tc>
                  <a:txBody>
                    <a:bodyPr/>
                    <a:lstStyle/>
                    <a:p>
                      <a:r>
                        <a:rPr lang="nb-NO" sz="1000" dirty="0" smtClean="0"/>
                        <a:t>Konservatorer og formidlere</a:t>
                      </a:r>
                    </a:p>
                    <a:p>
                      <a:endParaRPr lang="nb-NO" sz="1000" dirty="0" smtClean="0"/>
                    </a:p>
                    <a:p>
                      <a:endParaRPr lang="nb-NO" sz="1000" dirty="0" smtClean="0"/>
                    </a:p>
                    <a:p>
                      <a:r>
                        <a:rPr lang="nb-NO" sz="1000" dirty="0" smtClean="0"/>
                        <a:t>Distrikts</a:t>
                      </a:r>
                    </a:p>
                    <a:p>
                      <a:r>
                        <a:rPr lang="nb-NO" sz="1000" dirty="0" smtClean="0"/>
                        <a:t>konservatorer</a:t>
                      </a:r>
                    </a:p>
                    <a:p>
                      <a:r>
                        <a:rPr lang="nb-NO" sz="1000" dirty="0" smtClean="0"/>
                        <a:t>formidlere</a:t>
                      </a:r>
                      <a:endParaRPr lang="nb-NO" sz="1000" dirty="0"/>
                    </a:p>
                  </a:txBody>
                  <a:tcPr/>
                </a:tc>
                <a:tc>
                  <a:txBody>
                    <a:bodyPr/>
                    <a:lstStyle/>
                    <a:p>
                      <a:endParaRPr lang="nb-NO" dirty="0" smtClean="0"/>
                    </a:p>
                    <a:p>
                      <a:r>
                        <a:rPr lang="nb-NO" sz="1000" dirty="0" smtClean="0"/>
                        <a:t> 2015</a:t>
                      </a:r>
                    </a:p>
                  </a:txBody>
                  <a:tcPr>
                    <a:solidFill>
                      <a:srgbClr val="B2B2B2"/>
                    </a:solidFill>
                  </a:tcPr>
                </a:tc>
              </a:tr>
              <a:tr h="370840">
                <a:tc>
                  <a:txBody>
                    <a:bodyPr/>
                    <a:lstStyle/>
                    <a:p>
                      <a:r>
                        <a:rPr lang="nb-NO" sz="900" dirty="0" smtClean="0"/>
                        <a:t>Gi</a:t>
                      </a:r>
                      <a:r>
                        <a:rPr lang="nb-NO" sz="900" baseline="0" dirty="0" smtClean="0"/>
                        <a:t> e</a:t>
                      </a:r>
                      <a:r>
                        <a:rPr lang="nb-NO" sz="900" dirty="0" smtClean="0"/>
                        <a:t>ierkommunene</a:t>
                      </a:r>
                      <a:r>
                        <a:rPr lang="nb-NO" sz="900" baseline="0" dirty="0" smtClean="0"/>
                        <a:t>  bistand til å  kartlegge ressurser innen kulturminnesektoren . </a:t>
                      </a:r>
                      <a:endParaRPr lang="nb-NO" sz="900" dirty="0"/>
                    </a:p>
                  </a:txBody>
                  <a:tcPr/>
                </a:tc>
                <a:tc>
                  <a:txBody>
                    <a:bodyPr/>
                    <a:lstStyle/>
                    <a:p>
                      <a:r>
                        <a:rPr lang="nb-NO" sz="900" dirty="0" smtClean="0"/>
                        <a:t>Utarbeide kulturminneplaner for kommunene.</a:t>
                      </a:r>
                    </a:p>
                  </a:txBody>
                  <a:tcPr>
                    <a:solidFill>
                      <a:srgbClr val="B2B2B2"/>
                    </a:solidFill>
                  </a:tcPr>
                </a:tc>
                <a:tc>
                  <a:txBody>
                    <a:bodyPr/>
                    <a:lstStyle/>
                    <a:p>
                      <a:r>
                        <a:rPr lang="nb-NO" sz="900" dirty="0" smtClean="0"/>
                        <a:t>Distriktskonservatorer</a:t>
                      </a:r>
                    </a:p>
                    <a:p>
                      <a:r>
                        <a:rPr lang="nb-NO" sz="900" dirty="0" smtClean="0"/>
                        <a:t>Øvrig fagpersonale  ved Museet Midt</a:t>
                      </a:r>
                      <a:endParaRPr lang="nb-NO" sz="900" dirty="0"/>
                    </a:p>
                  </a:txBody>
                  <a:tcPr/>
                </a:tc>
                <a:tc>
                  <a:txBody>
                    <a:bodyPr/>
                    <a:lstStyle/>
                    <a:p>
                      <a:r>
                        <a:rPr lang="nb-NO" sz="900" dirty="0" smtClean="0">
                          <a:solidFill>
                            <a:schemeClr val="tx1"/>
                          </a:solidFill>
                        </a:rPr>
                        <a:t>2015</a:t>
                      </a:r>
                      <a:endParaRPr lang="nb-NO" sz="900" dirty="0">
                        <a:solidFill>
                          <a:schemeClr val="tx1"/>
                        </a:solidFill>
                      </a:endParaRPr>
                    </a:p>
                  </a:txBody>
                  <a:tcPr>
                    <a:solidFill>
                      <a:srgbClr val="B2B2B2"/>
                    </a:solidFill>
                  </a:tcPr>
                </a:tc>
              </a:tr>
              <a:tr h="370840">
                <a:tc>
                  <a:txBody>
                    <a:bodyPr/>
                    <a:lstStyle/>
                    <a:p>
                      <a:r>
                        <a:rPr lang="nb-NO" sz="900" dirty="0" smtClean="0"/>
                        <a:t>Synliggjøre regionens kulturhistorie gjennom  attraksjonsbygging opp</a:t>
                      </a:r>
                      <a:r>
                        <a:rPr lang="nb-NO" sz="900" baseline="0" dirty="0" smtClean="0"/>
                        <a:t> mot reiselivet</a:t>
                      </a:r>
                      <a:endParaRPr lang="nb-NO" sz="900" dirty="0"/>
                    </a:p>
                  </a:txBody>
                  <a:tcPr/>
                </a:tc>
                <a:tc>
                  <a:txBody>
                    <a:bodyPr/>
                    <a:lstStyle/>
                    <a:p>
                      <a:r>
                        <a:rPr lang="nb-NO" sz="900" dirty="0" smtClean="0"/>
                        <a:t>Bistå eierkommunene</a:t>
                      </a:r>
                      <a:r>
                        <a:rPr lang="nb-NO" sz="900" baseline="0" dirty="0" smtClean="0"/>
                        <a:t> med tilrettelegging av sentral kulturminner. </a:t>
                      </a:r>
                    </a:p>
                    <a:p>
                      <a:endParaRPr lang="nb-NO" sz="900" baseline="0" dirty="0" smtClean="0"/>
                    </a:p>
                    <a:p>
                      <a:r>
                        <a:rPr lang="nb-NO" sz="900" baseline="0" dirty="0" smtClean="0"/>
                        <a:t>Digital formidling</a:t>
                      </a:r>
                      <a:endParaRPr lang="nb-NO" sz="900" dirty="0"/>
                    </a:p>
                  </a:txBody>
                  <a:tcPr>
                    <a:solidFill>
                      <a:srgbClr val="B2B2B2"/>
                    </a:solidFill>
                  </a:tcPr>
                </a:tc>
                <a:tc>
                  <a:txBody>
                    <a:bodyPr/>
                    <a:lstStyle/>
                    <a:p>
                      <a:r>
                        <a:rPr lang="nb-NO" sz="900" dirty="0" smtClean="0"/>
                        <a:t>Distrikts-konservatorer</a:t>
                      </a:r>
                    </a:p>
                    <a:p>
                      <a:r>
                        <a:rPr lang="nb-NO" sz="900" dirty="0" smtClean="0"/>
                        <a:t>Øvrigfagpersonale</a:t>
                      </a:r>
                      <a:r>
                        <a:rPr lang="nb-NO" sz="900" baseline="0" dirty="0" smtClean="0"/>
                        <a:t> </a:t>
                      </a:r>
                    </a:p>
                    <a:p>
                      <a:r>
                        <a:rPr lang="nb-NO" sz="900" baseline="0" dirty="0" smtClean="0"/>
                        <a:t>Ved Museet Midt</a:t>
                      </a:r>
                      <a:endParaRPr lang="nb-NO" sz="900" dirty="0"/>
                    </a:p>
                  </a:txBody>
                  <a:tcPr/>
                </a:tc>
                <a:tc>
                  <a:txBody>
                    <a:bodyPr/>
                    <a:lstStyle/>
                    <a:p>
                      <a:r>
                        <a:rPr lang="nb-NO" sz="900" dirty="0" smtClean="0">
                          <a:solidFill>
                            <a:schemeClr val="tx1"/>
                          </a:solidFill>
                        </a:rPr>
                        <a:t>2015</a:t>
                      </a:r>
                      <a:endParaRPr lang="nb-NO" sz="900" dirty="0">
                        <a:solidFill>
                          <a:schemeClr val="tx1"/>
                        </a:solidFill>
                      </a:endParaRPr>
                    </a:p>
                  </a:txBody>
                  <a:tcPr>
                    <a:solidFill>
                      <a:srgbClr val="B2B2B2"/>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900" dirty="0" smtClean="0">
                          <a:latin typeface="Tahoma" pitchFamily="34" charset="0"/>
                        </a:rPr>
                        <a:t>IKT bidrar til enklere kommunikasjons - og informasjons flyt og samspill mellom mennesker på avdelingene i Museet Midt. Satsingen innen IKT – infrastrukturen er er viktig for å øke produktivitet og omstillingsevnen i organisasjonen. Det legger grunnlag for nye arbeidsmetoder og modeller og er et sentralt virkemiddel for å styrke museet og gi det gode utviklingsmuligheter. </a:t>
                      </a:r>
                      <a:endParaRPr lang="nb-NO" dirty="0"/>
                    </a:p>
                  </a:txBody>
                  <a:tcPr/>
                </a:tc>
                <a:tc>
                  <a:txBody>
                    <a:bodyPr/>
                    <a:lstStyle/>
                    <a:p>
                      <a:r>
                        <a:rPr lang="nb-NO" sz="1000" baseline="0" dirty="0" smtClean="0"/>
                        <a:t>Få økte midler til generell drift:  datautstyr, software, økt båndbredde samt leie av kontormaskiner og konsulenttjenester, lisenser</a:t>
                      </a:r>
                      <a:endParaRPr lang="nb-NO" sz="1000" dirty="0"/>
                    </a:p>
                  </a:txBody>
                  <a:tcPr>
                    <a:solidFill>
                      <a:srgbClr val="B2B2B2"/>
                    </a:solidFill>
                  </a:tcPr>
                </a:tc>
                <a:tc>
                  <a:txBody>
                    <a:bodyPr/>
                    <a:lstStyle/>
                    <a:p>
                      <a:r>
                        <a:rPr lang="nb-NO" sz="900" dirty="0" smtClean="0"/>
                        <a:t>Administrasjon</a:t>
                      </a:r>
                      <a:r>
                        <a:rPr lang="nb-NO" sz="900" baseline="0" dirty="0" smtClean="0"/>
                        <a:t>en</a:t>
                      </a:r>
                      <a:endParaRPr lang="nb-NO" sz="900" dirty="0"/>
                    </a:p>
                  </a:txBody>
                  <a:tcPr/>
                </a:tc>
                <a:tc>
                  <a:txBody>
                    <a:bodyPr/>
                    <a:lstStyle/>
                    <a:p>
                      <a:r>
                        <a:rPr lang="nb-NO" sz="900" dirty="0" smtClean="0">
                          <a:solidFill>
                            <a:schemeClr val="tx1"/>
                          </a:solidFill>
                        </a:rPr>
                        <a:t>2015</a:t>
                      </a:r>
                      <a:endParaRPr lang="nb-NO" sz="900" dirty="0">
                        <a:solidFill>
                          <a:schemeClr val="tx1"/>
                        </a:solidFill>
                      </a:endParaRPr>
                    </a:p>
                  </a:txBody>
                  <a:tcPr>
                    <a:solidFill>
                      <a:srgbClr val="B2B2B2"/>
                    </a:solidFill>
                  </a:tcPr>
                </a:tc>
              </a:tr>
              <a:tr h="370840">
                <a:tc>
                  <a:txBody>
                    <a:bodyPr/>
                    <a:lstStyle/>
                    <a:p>
                      <a:r>
                        <a:rPr lang="nb-NO" sz="1000" dirty="0" smtClean="0"/>
                        <a:t>Bedre</a:t>
                      </a:r>
                      <a:r>
                        <a:rPr lang="nb-NO" sz="1000" baseline="0" dirty="0" smtClean="0"/>
                        <a:t> kunstformidling</a:t>
                      </a:r>
                      <a:endParaRPr lang="nb-NO" sz="1000" dirty="0"/>
                    </a:p>
                  </a:txBody>
                  <a:tcPr/>
                </a:tc>
                <a:tc>
                  <a:txBody>
                    <a:bodyPr/>
                    <a:lstStyle/>
                    <a:p>
                      <a:r>
                        <a:rPr lang="nb-NO" sz="1000" dirty="0" smtClean="0"/>
                        <a:t>Videreføre prosjektet kunstløypa i</a:t>
                      </a:r>
                    </a:p>
                    <a:p>
                      <a:r>
                        <a:rPr lang="nb-NO" sz="1000" dirty="0" smtClean="0"/>
                        <a:t>Trøndelag</a:t>
                      </a:r>
                      <a:endParaRPr lang="nb-NO" sz="1000" dirty="0"/>
                    </a:p>
                  </a:txBody>
                  <a:tcPr>
                    <a:solidFill>
                      <a:srgbClr val="B2B2B2"/>
                    </a:solidFill>
                  </a:tcPr>
                </a:tc>
                <a:tc>
                  <a:txBody>
                    <a:bodyPr/>
                    <a:lstStyle/>
                    <a:p>
                      <a:r>
                        <a:rPr lang="nb-NO" sz="1000" dirty="0" smtClean="0"/>
                        <a:t>leder </a:t>
                      </a:r>
                      <a:r>
                        <a:rPr lang="nb-NO" sz="1000" baseline="0" dirty="0" smtClean="0"/>
                        <a:t> Kunstmuseet  og Nils Aas kunstv.</a:t>
                      </a:r>
                      <a:endParaRPr lang="nb-NO" sz="1000" dirty="0"/>
                    </a:p>
                  </a:txBody>
                  <a:tcPr/>
                </a:tc>
                <a:tc>
                  <a:txBody>
                    <a:bodyPr/>
                    <a:lstStyle/>
                    <a:p>
                      <a:endParaRPr lang="nb-NO" dirty="0">
                        <a:solidFill>
                          <a:srgbClr val="B2B2B2"/>
                        </a:solidFill>
                      </a:endParaRPr>
                    </a:p>
                  </a:txBody>
                  <a:tcPr>
                    <a:solidFill>
                      <a:srgbClr val="B2B2B2"/>
                    </a:solidFill>
                  </a:tcPr>
                </a:tc>
              </a:tr>
            </a:tbl>
          </a:graphicData>
        </a:graphic>
      </p:graphicFrame>
      <p:sp>
        <p:nvSpPr>
          <p:cNvPr id="8" name="Tittel 1"/>
          <p:cNvSpPr txBox="1">
            <a:spLocks/>
          </p:cNvSpPr>
          <p:nvPr/>
        </p:nvSpPr>
        <p:spPr bwMode="auto">
          <a:xfrm>
            <a:off x="457200" y="404813"/>
            <a:ext cx="8229600" cy="1223962"/>
          </a:xfrm>
          <a:prstGeom prst="rect">
            <a:avLst/>
          </a:prstGeom>
          <a:solidFill>
            <a:schemeClr val="accent2">
              <a:lumMod val="20000"/>
              <a:lumOff val="80000"/>
            </a:schemeClr>
          </a:solidFill>
          <a:ln w="9525">
            <a:solidFill>
              <a:schemeClr val="accent1"/>
            </a:solidFill>
            <a:miter lim="800000"/>
            <a:headEnd/>
            <a:tailEnd/>
          </a:ln>
        </p:spPr>
        <p:txBody>
          <a:bodyPr anchor="ctr"/>
          <a:lstStyle/>
          <a:p>
            <a:pPr eaLnBrk="0" hangingPunct="0">
              <a:defRPr/>
            </a:pPr>
            <a:r>
              <a:rPr lang="nb-NO" b="1" dirty="0"/>
              <a:t>FORNYING</a:t>
            </a:r>
          </a:p>
          <a:p>
            <a:pPr eaLnBrk="0" hangingPunct="0">
              <a:defRPr/>
            </a:pPr>
            <a:r>
              <a:rPr lang="nb-NO" sz="1000" dirty="0"/>
              <a:t>Mål: </a:t>
            </a:r>
            <a:br>
              <a:rPr lang="nb-NO" sz="1000" dirty="0"/>
            </a:br>
            <a:r>
              <a:rPr lang="nb-NO" sz="1000" dirty="0"/>
              <a:t>Ha en organisasjon som er tilpasset de utfordringer som vi står overfor.</a:t>
            </a:r>
            <a:br>
              <a:rPr lang="nb-NO" sz="1000" dirty="0"/>
            </a:br>
            <a:r>
              <a:rPr lang="nb-NO" sz="1000" dirty="0"/>
              <a:t>Være en enda bedre samarbeidspartner overfor reiseliv og kulturarvbasert næringsliv</a:t>
            </a:r>
            <a:br>
              <a:rPr lang="nb-NO" sz="1000" dirty="0"/>
            </a:br>
            <a:r>
              <a:rPr lang="nb-NO" sz="1000" dirty="0"/>
              <a:t>Bidra til attraksjonsbygging i Namdalen og herunder utnytte potensialet i overordnede planer</a:t>
            </a:r>
          </a:p>
          <a:p>
            <a:pPr eaLnBrk="0" hangingPunct="0">
              <a:defRPr/>
            </a:pPr>
            <a:r>
              <a:rPr lang="nb-NO" sz="1000" dirty="0"/>
              <a:t>Planer og tiltak innen forskning og formidling av sammenhengene mellom immateriell og materiell kulturarv</a:t>
            </a:r>
          </a:p>
          <a:p>
            <a:pPr eaLnBrk="0" hangingPunct="0">
              <a:defRPr/>
            </a:pPr>
            <a:r>
              <a:rPr lang="nb-NO" sz="1000" kern="0" dirty="0">
                <a:latin typeface="+mj-lt"/>
                <a:ea typeface="+mj-ea"/>
                <a:cs typeface="+mj-cs"/>
              </a:rPr>
              <a:t>Omorganisering og etablering av et Norveg Næringsdrift AS, med oppgave å utvikle næring med utgangspunkt i kulturarven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5122" name="Group 66"/>
          <p:cNvGraphicFramePr>
            <a:graphicFrameLocks noGrp="1"/>
          </p:cNvGraphicFramePr>
          <p:nvPr/>
        </p:nvGraphicFramePr>
        <p:xfrm>
          <a:off x="755650" y="1268413"/>
          <a:ext cx="7643813" cy="3769932"/>
        </p:xfrm>
        <a:graphic>
          <a:graphicData uri="http://schemas.openxmlformats.org/drawingml/2006/table">
            <a:tbl>
              <a:tblPr/>
              <a:tblGrid>
                <a:gridCol w="1906588"/>
                <a:gridCol w="3128962"/>
                <a:gridCol w="1439863"/>
                <a:gridCol w="1168400"/>
              </a:tblGrid>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ANSVARLIG</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TIDSRAMME</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44513">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rPr>
                        <a:t>1. Drift og Vedlikehold</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rgbClr val="000000"/>
                        </a:solidFill>
                        <a:effectLst/>
                        <a:latin typeface="Verdana" pitchFamily="34" charset="0"/>
                        <a:ea typeface="Times New Roman" pitchFamily="18" charset="0"/>
                        <a:cs typeface="Tahom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Videreføre, forbedre service/kontroll/renhold systemer for  museets  bygninger og anlegg.</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Driftsansvarlige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Fortløpende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 henhold til årlige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Service avtaler</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r>
              <a:tr h="617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1.1. Serviceavtaler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Følge opp, bistå servicepersonalet og offentlig kontroller.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Vurdere nye avtaler med leverings firma for elektronisk utstyr</a:t>
                      </a:r>
                    </a:p>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nb-NO" sz="9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Driftsansvarlig</a:t>
                      </a: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IKT-ansvarlig</a:t>
                      </a:r>
                    </a:p>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txBody>
                  <a:tcPr horzOverflow="overflow">
                    <a:lnL>
                      <a:noFill/>
                    </a:lnL>
                    <a:lnR>
                      <a:noFill/>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hele </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å</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ret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a typeface="Times New Roman" pitchFamily="18" charset="0"/>
                        <a:cs typeface="Tahoma" pitchFamily="34"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517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1.2.  Enøk tiltak - prosjekt</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Gjennomføre tiltak for energisparende tiltak ved museets anlegg . – støttetiltak fra ENOVA</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Adm. - avdelingsledere</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a:t>
                      </a:r>
                      <a:r>
                        <a:rPr kumimoji="0" lang="nb-NO" sz="900" b="0" i="0" u="none" strike="noStrike" cap="none" normalizeH="0" baseline="0" dirty="0" smtClean="0">
                          <a:ln>
                            <a:noFill/>
                          </a:ln>
                          <a:solidFill>
                            <a:schemeClr val="tx1"/>
                          </a:solidFill>
                          <a:effectLst/>
                          <a:latin typeface="Arial"/>
                        </a:rPr>
                        <a:t>å</a:t>
                      </a:r>
                      <a:r>
                        <a:rPr kumimoji="0" lang="nb-NO" sz="900" b="0" i="0" u="none" strike="noStrike" cap="none" normalizeH="0" baseline="0" dirty="0" smtClean="0">
                          <a:ln>
                            <a:noFill/>
                          </a:ln>
                          <a:solidFill>
                            <a:schemeClr val="tx1"/>
                          </a:solidFill>
                          <a:effectLst/>
                          <a:latin typeface="Arial Unicode MS" pitchFamily="34" charset="-128"/>
                        </a:rPr>
                        <a:t>ret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679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1.3. Utstilling</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Utføre og følge opp vedlikeholdsplan.</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chemeClr val="tx1"/>
                          </a:solidFill>
                          <a:effectLst/>
                          <a:latin typeface="Arial Unicode MS" pitchFamily="34" charset="-128"/>
                        </a:rPr>
                        <a:t>Kontroll/utskiftning av projektorer og annet utstyr</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rgbClr val="000000"/>
                          </a:solidFill>
                          <a:effectLst/>
                          <a:latin typeface="Arial Unicode MS" pitchFamily="34" charset="-128"/>
                          <a:ea typeface="Times New Roman" pitchFamily="18" charset="0"/>
                          <a:cs typeface="Tahoma" pitchFamily="34" charset="0"/>
                        </a:rPr>
                        <a:t>Driftsansvarlig</a:t>
                      </a:r>
                    </a:p>
                    <a:p>
                      <a:pPr marL="533400" marR="0" lvl="0" indent="-53340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rgbClr val="000000"/>
                          </a:solidFill>
                          <a:effectLst/>
                          <a:latin typeface="Arial Unicode MS" pitchFamily="34" charset="-128"/>
                          <a:ea typeface="Times New Roman" pitchFamily="18" charset="0"/>
                          <a:cs typeface="Tahoma" pitchFamily="34" charset="0"/>
                        </a:rPr>
                        <a:t>IKT-ansvarlig</a:t>
                      </a:r>
                      <a:endParaRPr kumimoji="0" lang="nb-NO" sz="900" b="0" i="0" u="none" strike="noStrike" cap="none" normalizeH="0" baseline="0" smtClean="0">
                        <a:ln>
                          <a:noFill/>
                        </a:ln>
                        <a:solidFill>
                          <a:schemeClr val="tx1"/>
                        </a:solidFill>
                        <a:effectLst/>
                        <a:latin typeface="Arial Unicode MS" pitchFamily="34" charset="-128"/>
                      </a:endParaRP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a:t>
                      </a:r>
                      <a:r>
                        <a:rPr kumimoji="0" lang="nb-NO" sz="900" b="0" i="0" u="none" strike="noStrike" cap="none" normalizeH="0" baseline="0" smtClean="0">
                          <a:ln>
                            <a:noFill/>
                          </a:ln>
                          <a:solidFill>
                            <a:schemeClr val="tx1"/>
                          </a:solidFill>
                          <a:effectLst/>
                          <a:latin typeface="Arial"/>
                        </a:rPr>
                        <a:t>å</a:t>
                      </a:r>
                      <a:r>
                        <a:rPr kumimoji="0" lang="nb-NO" sz="900" b="0" i="0" u="none" strike="noStrike" cap="none" normalizeH="0" baseline="0" smtClean="0">
                          <a:ln>
                            <a:noFill/>
                          </a:ln>
                          <a:solidFill>
                            <a:schemeClr val="tx1"/>
                          </a:solidFill>
                          <a:effectLst/>
                          <a:latin typeface="Arial Unicode MS" pitchFamily="34" charset="-128"/>
                        </a:rPr>
                        <a:t>ret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1.4. Renhold</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 Vurdere og forbedre renholdsplan i samarbeid med ansvarlig for renhold.</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smtClean="0">
                          <a:ln>
                            <a:noFill/>
                          </a:ln>
                          <a:solidFill>
                            <a:srgbClr val="000000"/>
                          </a:solidFill>
                          <a:effectLst/>
                          <a:latin typeface="Arial Unicode MS" pitchFamily="34" charset="-128"/>
                          <a:ea typeface="Times New Roman" pitchFamily="18" charset="0"/>
                          <a:cs typeface="Tahoma" pitchFamily="34" charset="0"/>
                        </a:rPr>
                        <a:t>Driftsansvarlig med flere</a:t>
                      </a:r>
                    </a:p>
                    <a:p>
                      <a:pPr marL="533400" marR="0" lvl="0" indent="-53340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a typeface="Times New Roman" pitchFamily="18" charset="0"/>
                        <a:cs typeface="Tahoma" pitchFamily="34" charset="0"/>
                      </a:endParaRP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smtClean="0">
                          <a:ln>
                            <a:noFill/>
                          </a:ln>
                          <a:solidFill>
                            <a:schemeClr val="tx1"/>
                          </a:solidFill>
                          <a:effectLst/>
                          <a:latin typeface="Arial Unicode MS" pitchFamily="34" charset="-128"/>
                        </a:rPr>
                        <a:t>hele </a:t>
                      </a:r>
                      <a:r>
                        <a:rPr kumimoji="0" lang="nb-NO" sz="900" b="0" i="0" u="none" strike="noStrike" cap="none" normalizeH="0" baseline="0" smtClean="0">
                          <a:ln>
                            <a:noFill/>
                          </a:ln>
                          <a:solidFill>
                            <a:schemeClr val="tx1"/>
                          </a:solidFill>
                          <a:effectLst/>
                          <a:latin typeface="Arial"/>
                        </a:rPr>
                        <a:t>å</a:t>
                      </a:r>
                      <a:r>
                        <a:rPr kumimoji="0" lang="nb-NO" sz="900" b="0" i="0" u="none" strike="noStrike" cap="none" normalizeH="0" baseline="0" smtClean="0">
                          <a:ln>
                            <a:noFill/>
                          </a:ln>
                          <a:solidFill>
                            <a:schemeClr val="tx1"/>
                          </a:solidFill>
                          <a:effectLst/>
                          <a:latin typeface="Arial Unicode MS" pitchFamily="34" charset="-128"/>
                        </a:rPr>
                        <a:t>ret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476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2. Brannvern/HMS arbeid.</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 Utf</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ø</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re egenkontroller.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 F</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ø</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lge opp serviceavtaler, handligsplaner. </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 Gjennomf</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ø</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re oppl</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æ</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ring, </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ø</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velse, HMS plan/m</a:t>
                      </a:r>
                      <a:r>
                        <a:rPr kumimoji="0" lang="nb-NO" sz="900" b="0" i="0" u="none" strike="noStrike" cap="none" normalizeH="0" baseline="0" dirty="0" smtClean="0">
                          <a:ln>
                            <a:noFill/>
                          </a:ln>
                          <a:solidFill>
                            <a:srgbClr val="000000"/>
                          </a:solidFill>
                          <a:effectLst/>
                          <a:latin typeface="Arial"/>
                          <a:ea typeface="Times New Roman" pitchFamily="18" charset="0"/>
                          <a:cs typeface="Tahoma" pitchFamily="34" charset="0"/>
                        </a:rPr>
                        <a:t>ø</a:t>
                      </a: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ter. </a:t>
                      </a:r>
                    </a:p>
                  </a:txBody>
                  <a:tcPr horzOverflow="overflow">
                    <a:lnL w="12700" cap="flat" cmpd="sng" algn="ctr">
                      <a:solidFill>
                        <a:srgbClr val="808080"/>
                      </a:solidFill>
                      <a:prstDash val="solid"/>
                      <a:round/>
                      <a:headEnd type="none" w="med" len="med"/>
                      <a:tailEnd type="none" w="med" len="med"/>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c>
                  <a:txBody>
                    <a:bodyPr/>
                    <a:lstStyle/>
                    <a:p>
                      <a:pPr marL="533400" marR="0" lvl="0" indent="-533400" algn="l" defTabSz="914400" rtl="0" eaLnBrk="1" fontAlgn="base" latinLnBrk="0" hangingPunct="1">
                        <a:lnSpc>
                          <a:spcPct val="100000"/>
                        </a:lnSpc>
                        <a:spcBef>
                          <a:spcPct val="20000"/>
                        </a:spcBef>
                        <a:spcAft>
                          <a:spcPct val="0"/>
                        </a:spcAft>
                        <a:buClrTx/>
                        <a:buSzTx/>
                        <a:buFontTx/>
                        <a:buNone/>
                        <a:tabLst/>
                      </a:pPr>
                      <a:endPar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endParaRPr>
                    </a:p>
                    <a:p>
                      <a:pPr marL="533400" marR="0" lvl="0" indent="-533400" algn="l" defTabSz="914400" rtl="0" eaLnBrk="1" fontAlgn="base" latinLnBrk="0" hangingPunct="1">
                        <a:lnSpc>
                          <a:spcPct val="100000"/>
                        </a:lnSpc>
                        <a:spcBef>
                          <a:spcPct val="20000"/>
                        </a:spcBef>
                        <a:spcAft>
                          <a:spcPct val="0"/>
                        </a:spcAft>
                        <a:buClrTx/>
                        <a:buSzTx/>
                        <a:buFontTx/>
                        <a:buNone/>
                        <a:tabLst/>
                      </a:pPr>
                      <a:r>
                        <a:rPr kumimoji="0" lang="nb-NO" sz="900" b="0" i="0" u="none" strike="noStrike" cap="none" normalizeH="0" baseline="0" dirty="0" smtClean="0">
                          <a:ln>
                            <a:noFill/>
                          </a:ln>
                          <a:solidFill>
                            <a:srgbClr val="000000"/>
                          </a:solidFill>
                          <a:effectLst/>
                          <a:latin typeface="Arial Unicode MS" pitchFamily="34" charset="-128"/>
                          <a:ea typeface="Times New Roman" pitchFamily="18" charset="0"/>
                          <a:cs typeface="Tahoma" pitchFamily="34" charset="0"/>
                        </a:rPr>
                        <a:t>Driftsansvarlig/HMS ansvarlig</a:t>
                      </a:r>
                    </a:p>
                  </a:txBody>
                  <a:tcPr horzOverflow="overflow">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E2E2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b-NO" sz="9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0" i="0" u="none" strike="noStrike" cap="none" normalizeH="0" baseline="0" dirty="0" smtClean="0">
                          <a:ln>
                            <a:noFill/>
                          </a:ln>
                          <a:solidFill>
                            <a:schemeClr val="tx1"/>
                          </a:solidFill>
                          <a:effectLst/>
                          <a:latin typeface="Arial Unicode MS" pitchFamily="34" charset="-128"/>
                        </a:rPr>
                        <a:t>hele </a:t>
                      </a:r>
                      <a:r>
                        <a:rPr kumimoji="0" lang="nb-NO" sz="900" b="0" i="0" u="none" strike="noStrike" cap="none" normalizeH="0" baseline="0" dirty="0" smtClean="0">
                          <a:ln>
                            <a:noFill/>
                          </a:ln>
                          <a:solidFill>
                            <a:schemeClr val="tx1"/>
                          </a:solidFill>
                          <a:effectLst/>
                          <a:latin typeface="Arial"/>
                        </a:rPr>
                        <a:t>å</a:t>
                      </a:r>
                      <a:r>
                        <a:rPr kumimoji="0" lang="nb-NO" sz="900" b="0" i="0" u="none" strike="noStrike" cap="none" normalizeH="0" baseline="0" dirty="0" smtClean="0">
                          <a:ln>
                            <a:noFill/>
                          </a:ln>
                          <a:solidFill>
                            <a:schemeClr val="tx1"/>
                          </a:solidFill>
                          <a:effectLst/>
                          <a:latin typeface="Arial Unicode MS" pitchFamily="34" charset="-128"/>
                        </a:rPr>
                        <a:t>ret</a:t>
                      </a:r>
                    </a:p>
                  </a:txBody>
                  <a:tcPr horzOverflow="overflow">
                    <a:lnL>
                      <a:noFill/>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bl>
          </a:graphicData>
        </a:graphic>
      </p:graphicFrame>
      <p:sp>
        <p:nvSpPr>
          <p:cNvPr id="24618" name="Rectangle 54"/>
          <p:cNvSpPr>
            <a:spLocks noChangeArrowheads="1"/>
          </p:cNvSpPr>
          <p:nvPr/>
        </p:nvSpPr>
        <p:spPr bwMode="auto">
          <a:xfrm>
            <a:off x="755650" y="476250"/>
            <a:ext cx="7632700" cy="576263"/>
          </a:xfrm>
          <a:prstGeom prst="rect">
            <a:avLst/>
          </a:prstGeom>
          <a:noFill/>
          <a:ln w="19050">
            <a:solidFill>
              <a:srgbClr val="99CCFF"/>
            </a:solidFill>
            <a:miter lim="800000"/>
            <a:headEnd/>
            <a:tailEnd/>
          </a:ln>
        </p:spPr>
        <p:txBody>
          <a:bodyPr wrap="none" anchor="ctr"/>
          <a:lstStyle/>
          <a:p>
            <a:pPr algn="r"/>
            <a:endParaRPr lang="nb-NO" sz="1000" b="1">
              <a:latin typeface="Arial" charset="0"/>
            </a:endParaRPr>
          </a:p>
          <a:p>
            <a:pPr algn="r"/>
            <a:endParaRPr lang="nb-NO" sz="1000" b="1">
              <a:latin typeface="Arial" charset="0"/>
            </a:endParaRPr>
          </a:p>
          <a:p>
            <a:pPr algn="r"/>
            <a:endParaRPr lang="nb-NO" sz="1000" b="1">
              <a:latin typeface="Arial" charset="0"/>
            </a:endParaRPr>
          </a:p>
          <a:p>
            <a:pPr algn="r"/>
            <a:endParaRPr lang="nb-NO" sz="2000">
              <a:latin typeface="Arial" charset="0"/>
            </a:endParaRPr>
          </a:p>
          <a:p>
            <a:pPr algn="r"/>
            <a:r>
              <a:rPr lang="nb-NO" sz="2000">
                <a:latin typeface="Agency FB" pitchFamily="34" charset="0"/>
              </a:rPr>
              <a:t> </a:t>
            </a:r>
          </a:p>
          <a:p>
            <a:pPr algn="r"/>
            <a:endParaRPr lang="nb-NO" sz="2000">
              <a:latin typeface="Agency FB" pitchFamily="34" charset="0"/>
            </a:endParaRPr>
          </a:p>
          <a:p>
            <a:pPr algn="r"/>
            <a:r>
              <a:rPr lang="nb-NO" sz="2000">
                <a:latin typeface="Agency FB" pitchFamily="34" charset="0"/>
              </a:rPr>
              <a:t>DRIFT</a:t>
            </a:r>
          </a:p>
          <a:p>
            <a:pPr algn="r"/>
            <a:r>
              <a:rPr lang="nb-NO" sz="1800">
                <a:latin typeface="Agency FB" pitchFamily="34" charset="0"/>
              </a:rPr>
              <a:t> </a:t>
            </a:r>
          </a:p>
          <a:p>
            <a:pPr algn="r"/>
            <a:endParaRPr lang="nb-NO" sz="1800">
              <a:latin typeface="Agency FB" pitchFamily="34" charset="0"/>
            </a:endParaRPr>
          </a:p>
          <a:p>
            <a:pPr algn="r"/>
            <a:endParaRPr lang="nb-NO" b="1">
              <a:latin typeface="Arial" charset="0"/>
            </a:endParaRPr>
          </a:p>
          <a:p>
            <a:pPr algn="r"/>
            <a:endParaRPr lang="nb-NO" sz="900">
              <a:latin typeface="Tahoma" pitchFamily="34" charset="0"/>
            </a:endParaRPr>
          </a:p>
          <a:p>
            <a:pPr algn="r"/>
            <a:endParaRPr lang="nb-NO" sz="1000"/>
          </a:p>
          <a:p>
            <a:pPr algn="r"/>
            <a:endParaRPr lang="nb-NO" sz="1000"/>
          </a:p>
          <a:p>
            <a:pPr algn="r"/>
            <a:endParaRPr lang="nb-NO"/>
          </a:p>
        </p:txBody>
      </p:sp>
      <p:sp>
        <p:nvSpPr>
          <p:cNvPr id="24619" name="Rectangle 58"/>
          <p:cNvSpPr>
            <a:spLocks noChangeArrowheads="1"/>
          </p:cNvSpPr>
          <p:nvPr/>
        </p:nvSpPr>
        <p:spPr bwMode="auto">
          <a:xfrm>
            <a:off x="8027988" y="6308725"/>
            <a:ext cx="576262"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6" name="Plassholder for lysbildenummer 5"/>
          <p:cNvSpPr>
            <a:spLocks noGrp="1"/>
          </p:cNvSpPr>
          <p:nvPr>
            <p:ph type="sldNum" sz="quarter" idx="12"/>
          </p:nvPr>
        </p:nvSpPr>
        <p:spPr/>
        <p:txBody>
          <a:bodyPr/>
          <a:lstStyle/>
          <a:p>
            <a:pPr>
              <a:defRPr/>
            </a:pPr>
            <a:fld id="{A122F199-EA24-477D-BF66-9F3CF30DAE46}" type="slidenum">
              <a:rPr lang="nb-NO" smtClean="0"/>
              <a:pPr>
                <a:defRPr/>
              </a:pPr>
              <a:t>23</a:t>
            </a:fld>
            <a:endParaRPr lang="nb-NO"/>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tel 1"/>
          <p:cNvSpPr>
            <a:spLocks noGrp="1"/>
          </p:cNvSpPr>
          <p:nvPr>
            <p:ph type="title"/>
          </p:nvPr>
        </p:nvSpPr>
        <p:spPr>
          <a:xfrm>
            <a:off x="468313" y="476250"/>
            <a:ext cx="8207375" cy="576263"/>
          </a:xfrm>
          <a:solidFill>
            <a:srgbClr val="CCECFF"/>
          </a:solidFill>
        </p:spPr>
        <p:txBody>
          <a:bodyPr/>
          <a:lstStyle/>
          <a:p>
            <a:pPr algn="l"/>
            <a:r>
              <a:rPr lang="nb-NO" sz="1000" smtClean="0"/>
              <a:t/>
            </a:r>
            <a:br>
              <a:rPr lang="nb-NO" sz="1000" smtClean="0"/>
            </a:br>
            <a:r>
              <a:rPr lang="nb-NO" sz="1000" smtClean="0"/>
              <a:t>MÅL</a:t>
            </a:r>
            <a:br>
              <a:rPr lang="nb-NO" sz="1000" smtClean="0"/>
            </a:br>
            <a:r>
              <a:rPr lang="nb-NO" sz="1000" smtClean="0"/>
              <a:t>Kunstmuseet Nord-Trøndelag har fylkesansvaret for kunst og kunstformidling. En skal videreutvikle og styrke Kunstmuseet som senter for formidling av billedkunst og kunsthåndverk .  </a:t>
            </a:r>
            <a:br>
              <a:rPr lang="nb-NO" sz="1000" smtClean="0"/>
            </a:br>
            <a:endParaRPr lang="nb-NO" sz="1000" smtClean="0"/>
          </a:p>
        </p:txBody>
      </p:sp>
      <p:graphicFrame>
        <p:nvGraphicFramePr>
          <p:cNvPr id="6" name="Plassholder for innhold 5"/>
          <p:cNvGraphicFramePr>
            <a:graphicFrameLocks noGrp="1"/>
          </p:cNvGraphicFramePr>
          <p:nvPr>
            <p:ph idx="1"/>
          </p:nvPr>
        </p:nvGraphicFramePr>
        <p:xfrm>
          <a:off x="468313" y="1557338"/>
          <a:ext cx="8229600" cy="4511040"/>
        </p:xfrm>
        <a:graphic>
          <a:graphicData uri="http://schemas.openxmlformats.org/drawingml/2006/table">
            <a:tbl>
              <a:tblPr firstRow="1" bandRow="1">
                <a:tableStyleId>{5C22544A-7EE6-4342-B048-85BDC9FD1C3A}</a:tableStyleId>
              </a:tblPr>
              <a:tblGrid>
                <a:gridCol w="1584176"/>
                <a:gridCol w="4391719"/>
                <a:gridCol w="1080889"/>
                <a:gridCol w="1172816"/>
              </a:tblGrid>
              <a:tr h="264411">
                <a:tc>
                  <a:txBody>
                    <a:bodyPr/>
                    <a:lstStyle/>
                    <a:p>
                      <a:r>
                        <a:rPr lang="nb-NO" sz="1200" dirty="0" smtClean="0">
                          <a:solidFill>
                            <a:schemeClr val="tx1"/>
                          </a:solidFill>
                        </a:rPr>
                        <a:t>MÅL</a:t>
                      </a:r>
                      <a:endParaRPr lang="nb-NO" sz="1200" dirty="0">
                        <a:solidFill>
                          <a:schemeClr val="tx1"/>
                        </a:solidFill>
                      </a:endParaRPr>
                    </a:p>
                  </a:txBody>
                  <a:tcPr>
                    <a:solidFill>
                      <a:srgbClr val="FFCC99"/>
                    </a:solidFill>
                  </a:tcPr>
                </a:tc>
                <a:tc>
                  <a:txBody>
                    <a:bodyPr/>
                    <a:lstStyle/>
                    <a:p>
                      <a:r>
                        <a:rPr lang="nb-NO" sz="1200" dirty="0" smtClean="0">
                          <a:solidFill>
                            <a:schemeClr val="tx1"/>
                          </a:solidFill>
                        </a:rPr>
                        <a:t>TILTAK</a:t>
                      </a:r>
                      <a:endParaRPr lang="nb-NO" sz="1200" dirty="0">
                        <a:solidFill>
                          <a:schemeClr val="tx1"/>
                        </a:solidFill>
                      </a:endParaRPr>
                    </a:p>
                  </a:txBody>
                  <a:tcPr>
                    <a:solidFill>
                      <a:srgbClr val="FFCC99"/>
                    </a:solidFill>
                  </a:tcPr>
                </a:tc>
                <a:tc>
                  <a:txBody>
                    <a:bodyPr/>
                    <a:lstStyle/>
                    <a:p>
                      <a:r>
                        <a:rPr lang="nb-NO" sz="1200" dirty="0" smtClean="0">
                          <a:solidFill>
                            <a:schemeClr val="tx1"/>
                          </a:solidFill>
                        </a:rPr>
                        <a:t>ANSVARLIG</a:t>
                      </a:r>
                      <a:endParaRPr lang="nb-NO" dirty="0">
                        <a:solidFill>
                          <a:schemeClr val="tx1"/>
                        </a:solidFill>
                      </a:endParaRPr>
                    </a:p>
                  </a:txBody>
                  <a:tcPr>
                    <a:solidFill>
                      <a:srgbClr val="FFCC99"/>
                    </a:solidFill>
                  </a:tcPr>
                </a:tc>
                <a:tc>
                  <a:txBody>
                    <a:bodyPr/>
                    <a:lstStyle/>
                    <a:p>
                      <a:r>
                        <a:rPr lang="nb-NO" sz="1200" dirty="0" smtClean="0">
                          <a:solidFill>
                            <a:schemeClr val="tx1"/>
                          </a:solidFill>
                        </a:rPr>
                        <a:t>TIDSRAMME</a:t>
                      </a:r>
                      <a:endParaRPr lang="nb-NO" sz="1200" dirty="0">
                        <a:solidFill>
                          <a:schemeClr val="tx1"/>
                        </a:solidFill>
                      </a:endParaRPr>
                    </a:p>
                  </a:txBody>
                  <a:tcPr>
                    <a:solidFill>
                      <a:srgbClr val="FFCC99"/>
                    </a:solidFill>
                  </a:tcPr>
                </a:tc>
              </a:tr>
              <a:tr h="1850879">
                <a:tc>
                  <a:txBody>
                    <a:bodyPr/>
                    <a:lstStyle/>
                    <a:p>
                      <a:r>
                        <a:rPr lang="nb-NO" sz="1000" dirty="0" smtClean="0"/>
                        <a:t>Formidling og fornying</a:t>
                      </a:r>
                      <a:endParaRPr lang="nb-NO" sz="1000" dirty="0"/>
                    </a:p>
                  </a:txBody>
                  <a:tcPr/>
                </a:tc>
                <a:tc>
                  <a:txBody>
                    <a:bodyPr/>
                    <a:lstStyle/>
                    <a:p>
                      <a:pPr>
                        <a:buFont typeface="Arial" pitchFamily="34" charset="0"/>
                        <a:buChar char="•"/>
                      </a:pPr>
                      <a:r>
                        <a:rPr lang="nb-NO" sz="1000" baseline="0" dirty="0" smtClean="0"/>
                        <a:t> ajourføre</a:t>
                      </a:r>
                      <a:r>
                        <a:rPr lang="nb-NO" sz="1000" dirty="0" smtClean="0"/>
                        <a:t> formidlingsplan</a:t>
                      </a:r>
                      <a:r>
                        <a:rPr lang="nb-NO" sz="1000" baseline="0" dirty="0" smtClean="0"/>
                        <a:t> for galleriet – fornyende tiltak både innen utstillingsvirksomhet og øvrig kunstformidling som kan bidra til et aktivt ungt eierskap inn i Kunstmuseet. </a:t>
                      </a:r>
                    </a:p>
                    <a:p>
                      <a:pPr>
                        <a:buFont typeface="Arial" pitchFamily="34" charset="0"/>
                        <a:buChar char="•"/>
                      </a:pPr>
                      <a:r>
                        <a:rPr lang="nb-NO" sz="1000" baseline="0" dirty="0" smtClean="0"/>
                        <a:t> Nettsalg av kunst i kunstbutikken.</a:t>
                      </a:r>
                    </a:p>
                    <a:p>
                      <a:pPr>
                        <a:buFont typeface="Arial" pitchFamily="34" charset="0"/>
                        <a:buChar char="•"/>
                      </a:pPr>
                      <a:r>
                        <a:rPr lang="nb-NO" sz="1000" baseline="0" dirty="0" smtClean="0"/>
                        <a:t> Lokalt og internasjonalt formidlingssamarbeid.</a:t>
                      </a:r>
                    </a:p>
                    <a:p>
                      <a:pPr>
                        <a:buFont typeface="Arial" pitchFamily="34" charset="0"/>
                        <a:buChar char="•"/>
                      </a:pPr>
                      <a:r>
                        <a:rPr lang="nb-NO" sz="1000" baseline="0" dirty="0" smtClean="0"/>
                        <a:t> Nyhetsbrev</a:t>
                      </a:r>
                    </a:p>
                    <a:p>
                      <a:pPr>
                        <a:buFont typeface="Arial" pitchFamily="34" charset="0"/>
                        <a:buChar char="•"/>
                      </a:pPr>
                      <a:r>
                        <a:rPr lang="nb-NO" sz="1000" baseline="0" dirty="0" smtClean="0"/>
                        <a:t> videreføre arbeidet med formidlingsprosjektet ”Kunstløypa gjennom Trøndelag” i samarbeid med Stiklestad museene, Nils Aas kunstverksted og andre kunst- og formidlingsaktører i Sør - og Nord-Trøndelag.</a:t>
                      </a:r>
                    </a:p>
                    <a:p>
                      <a:pPr>
                        <a:buFont typeface="Arial" pitchFamily="34" charset="0"/>
                        <a:buChar char="•"/>
                      </a:pPr>
                      <a:r>
                        <a:rPr lang="nb-NO" sz="1000" baseline="0" dirty="0" smtClean="0"/>
                        <a:t> Økt markedsføring og samarbeid med turisme og reiselivsorganisasjoner regionalt og nasjonalt. </a:t>
                      </a:r>
                    </a:p>
                    <a:p>
                      <a:pPr>
                        <a:buFont typeface="Arial" pitchFamily="34" charset="0"/>
                        <a:buChar char="•"/>
                      </a:pPr>
                      <a:r>
                        <a:rPr lang="nb-NO" sz="1000" baseline="0" dirty="0" smtClean="0"/>
                        <a:t> Deltakelse i prosjektet </a:t>
                      </a:r>
                      <a:r>
                        <a:rPr lang="nb-NO" sz="1000" baseline="0" dirty="0" err="1" smtClean="0"/>
                        <a:t>Open</a:t>
                      </a:r>
                      <a:r>
                        <a:rPr lang="nb-NO" sz="1000" baseline="0" dirty="0" smtClean="0"/>
                        <a:t> Art i Namsos.</a:t>
                      </a:r>
                    </a:p>
                    <a:p>
                      <a:pPr>
                        <a:buFont typeface="Arial" pitchFamily="34" charset="0"/>
                        <a:buChar char="•"/>
                      </a:pPr>
                      <a:r>
                        <a:rPr lang="nb-NO" sz="1000" baseline="0" dirty="0" smtClean="0"/>
                        <a:t> Tilrettelegging av </a:t>
                      </a:r>
                      <a:r>
                        <a:rPr lang="nb-NO" sz="1000" baseline="0" dirty="0" err="1" smtClean="0"/>
                        <a:t>Kvalstadhuset</a:t>
                      </a:r>
                      <a:r>
                        <a:rPr lang="nb-NO" sz="1000" baseline="0" dirty="0" smtClean="0"/>
                        <a:t> i samarbeid med Namdalsmuseet</a:t>
                      </a:r>
                    </a:p>
                    <a:p>
                      <a:r>
                        <a:rPr lang="nb-NO" sz="1000" baseline="0" dirty="0" smtClean="0"/>
                        <a:t> </a:t>
                      </a:r>
                      <a:endParaRPr lang="nb-NO" sz="1000" dirty="0"/>
                    </a:p>
                  </a:txBody>
                  <a:tcPr>
                    <a:solidFill>
                      <a:srgbClr val="B2B2B2"/>
                    </a:solidFill>
                  </a:tcPr>
                </a:tc>
                <a:tc>
                  <a:txBody>
                    <a:bodyPr/>
                    <a:lstStyle/>
                    <a:p>
                      <a:r>
                        <a:rPr lang="nb-NO" sz="1000" dirty="0" smtClean="0"/>
                        <a:t>Avdelingsleder –</a:t>
                      </a:r>
                    </a:p>
                    <a:p>
                      <a:r>
                        <a:rPr lang="nb-NO" sz="1000" dirty="0" smtClean="0"/>
                        <a:t> formidler</a:t>
                      </a:r>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r>
                        <a:rPr lang="nb-NO" sz="1000" dirty="0" smtClean="0"/>
                        <a:t>Avdelingsleder</a:t>
                      </a:r>
                    </a:p>
                    <a:p>
                      <a:r>
                        <a:rPr lang="nb-NO" sz="1000" dirty="0" smtClean="0"/>
                        <a:t>formidler</a:t>
                      </a:r>
                      <a:endParaRPr lang="nb-NO" sz="1000" dirty="0"/>
                    </a:p>
                  </a:txBody>
                  <a:tcPr>
                    <a:solidFill>
                      <a:srgbClr val="DDDDDD"/>
                    </a:solidFill>
                  </a:tcPr>
                </a:tc>
                <a:tc>
                  <a:txBody>
                    <a:bodyPr/>
                    <a:lstStyle/>
                    <a:p>
                      <a:r>
                        <a:rPr lang="nb-NO" sz="1000" dirty="0" smtClean="0"/>
                        <a:t>2015</a:t>
                      </a:r>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endParaRPr lang="nb-NO" sz="1000" dirty="0" smtClean="0"/>
                    </a:p>
                    <a:p>
                      <a:r>
                        <a:rPr lang="nb-NO" sz="1000" dirty="0" smtClean="0"/>
                        <a:t>2015</a:t>
                      </a:r>
                      <a:endParaRPr lang="nb-NO" sz="1000" dirty="0"/>
                    </a:p>
                  </a:txBody>
                  <a:tcPr>
                    <a:solidFill>
                      <a:srgbClr val="B2B2B2"/>
                    </a:solidFill>
                  </a:tcPr>
                </a:tc>
              </a:tr>
              <a:tr h="969508">
                <a:tc>
                  <a:txBody>
                    <a:bodyPr/>
                    <a:lstStyle/>
                    <a:p>
                      <a:r>
                        <a:rPr lang="nb-NO" sz="1000" dirty="0" smtClean="0"/>
                        <a:t>Nettformidling</a:t>
                      </a:r>
                      <a:endParaRPr lang="nb-NO" sz="1000" dirty="0"/>
                    </a:p>
                  </a:txBody>
                  <a:tcPr/>
                </a:tc>
                <a:tc>
                  <a:txBody>
                    <a:bodyPr/>
                    <a:lstStyle/>
                    <a:p>
                      <a:pPr>
                        <a:buFont typeface="Arial" pitchFamily="34" charset="0"/>
                        <a:buChar char="•"/>
                      </a:pPr>
                      <a:r>
                        <a:rPr lang="nb-NO" sz="1000" dirty="0" smtClean="0"/>
                        <a:t> Oppfølging av Kunstmuseets og Museet Midts hjemmesider.</a:t>
                      </a:r>
                    </a:p>
                    <a:p>
                      <a:pPr>
                        <a:buFont typeface="Arial" pitchFamily="34" charset="0"/>
                        <a:buChar char="•"/>
                      </a:pPr>
                      <a:r>
                        <a:rPr lang="nb-NO" sz="1000" dirty="0" smtClean="0"/>
                        <a:t> Kunnskapsutvikling gjennom digitalisering av samlingen, samt dekkende formidling av verker og kunstnerhistorikk på Kunstmuseets hjemmesider.</a:t>
                      </a:r>
                    </a:p>
                    <a:p>
                      <a:pPr>
                        <a:buFont typeface="Arial" pitchFamily="34" charset="0"/>
                        <a:buChar char="•"/>
                      </a:pPr>
                      <a:r>
                        <a:rPr lang="nb-NO" sz="1000" dirty="0" smtClean="0"/>
                        <a:t> Digitale oppdateringer av alle skiftende utstillinger og aktiviteter ved </a:t>
                      </a:r>
                      <a:r>
                        <a:rPr lang="nb-NO" sz="1000" baseline="0" dirty="0" smtClean="0"/>
                        <a:t> Kunstmuseet</a:t>
                      </a:r>
                      <a:r>
                        <a:rPr lang="nb-NO" sz="1000" dirty="0" smtClean="0"/>
                        <a:t>.</a:t>
                      </a:r>
                    </a:p>
                    <a:p>
                      <a:pPr>
                        <a:buFont typeface="Arial" pitchFamily="34" charset="0"/>
                        <a:buChar char="•"/>
                      </a:pPr>
                      <a:r>
                        <a:rPr lang="nb-NO" sz="1000" dirty="0" smtClean="0"/>
                        <a:t> Digital formidling av Johs Rian og</a:t>
                      </a:r>
                      <a:r>
                        <a:rPr lang="nb-NO" sz="1000" baseline="0" dirty="0" smtClean="0"/>
                        <a:t> </a:t>
                      </a:r>
                      <a:r>
                        <a:rPr lang="nb-NO" sz="1000" dirty="0" smtClean="0"/>
                        <a:t>andre Nord - Trønderske kunstnere. </a:t>
                      </a:r>
                      <a:endParaRPr lang="nb-NO" sz="1000" dirty="0"/>
                    </a:p>
                  </a:txBody>
                  <a:tcPr>
                    <a:solidFill>
                      <a:srgbClr val="B2B2B2"/>
                    </a:solidFill>
                  </a:tcPr>
                </a:tc>
                <a:tc>
                  <a:txBody>
                    <a:bodyPr/>
                    <a:lstStyle/>
                    <a:p>
                      <a:endParaRPr lang="nb-NO" dirty="0"/>
                    </a:p>
                  </a:txBody>
                  <a:tcPr>
                    <a:solidFill>
                      <a:srgbClr val="EAEAEA"/>
                    </a:solidFill>
                  </a:tcPr>
                </a:tc>
                <a:tc>
                  <a:txBody>
                    <a:bodyPr/>
                    <a:lstStyle/>
                    <a:p>
                      <a:endParaRPr lang="nb-NO" dirty="0"/>
                    </a:p>
                  </a:txBody>
                  <a:tcPr>
                    <a:solidFill>
                      <a:srgbClr val="B2B2B2"/>
                    </a:solidFill>
                  </a:tcPr>
                </a:tc>
              </a:tr>
              <a:tr h="969508">
                <a:tc>
                  <a:txBody>
                    <a:bodyPr/>
                    <a:lstStyle/>
                    <a:p>
                      <a:r>
                        <a:rPr lang="nb-NO" sz="1000" dirty="0" smtClean="0"/>
                        <a:t>Nettverk</a:t>
                      </a:r>
                      <a:endParaRPr lang="nb-NO" sz="1000" dirty="0"/>
                    </a:p>
                  </a:txBody>
                  <a:tcPr/>
                </a:tc>
                <a:tc>
                  <a:txBody>
                    <a:bodyPr/>
                    <a:lstStyle/>
                    <a:p>
                      <a:pPr>
                        <a:buFont typeface="Arial" pitchFamily="34" charset="0"/>
                        <a:buChar char="•"/>
                      </a:pPr>
                      <a:r>
                        <a:rPr lang="nb-NO" sz="1000" dirty="0" smtClean="0"/>
                        <a:t> Utvikling av Residency</a:t>
                      </a:r>
                      <a:r>
                        <a:rPr lang="nb-NO" sz="1000" baseline="0" dirty="0" smtClean="0"/>
                        <a:t> Program:</a:t>
                      </a:r>
                    </a:p>
                    <a:p>
                      <a:pPr>
                        <a:buFont typeface="Arial" pitchFamily="34" charset="0"/>
                        <a:buChar char="•"/>
                      </a:pPr>
                      <a:r>
                        <a:rPr lang="nb-NO" sz="1000" baseline="0" dirty="0" smtClean="0"/>
                        <a:t>Samarbeid med skoleverket angående </a:t>
                      </a:r>
                      <a:r>
                        <a:rPr lang="nb-NO" sz="1000" baseline="0" dirty="0" err="1" smtClean="0"/>
                        <a:t>residency</a:t>
                      </a:r>
                      <a:r>
                        <a:rPr lang="nb-NO" sz="1000" baseline="0" dirty="0" smtClean="0"/>
                        <a:t> undervisning</a:t>
                      </a:r>
                    </a:p>
                    <a:p>
                      <a:pPr>
                        <a:buFont typeface="Arial" pitchFamily="34" charset="0"/>
                        <a:buChar char="•"/>
                      </a:pPr>
                      <a:r>
                        <a:rPr lang="nb-NO" sz="1000" baseline="0" dirty="0" smtClean="0"/>
                        <a:t>Artisttalks </a:t>
                      </a:r>
                    </a:p>
                    <a:p>
                      <a:pPr>
                        <a:buFont typeface="Arial" pitchFamily="34" charset="0"/>
                        <a:buChar char="•"/>
                      </a:pPr>
                      <a:r>
                        <a:rPr lang="nb-NO" sz="1000" baseline="0" dirty="0" smtClean="0"/>
                        <a:t>Videreføre samarbeidet med Nasjonalmuseet, skoletjenesten, DKS og den kulturelle spaserstokken og andre nasjonale organisasjoner/nettverk</a:t>
                      </a:r>
                    </a:p>
                    <a:p>
                      <a:pPr>
                        <a:buFont typeface="Arial" pitchFamily="34" charset="0"/>
                        <a:buChar char="•"/>
                      </a:pPr>
                      <a:endParaRPr lang="nb-NO" sz="1000" dirty="0"/>
                    </a:p>
                  </a:txBody>
                  <a:tcPr>
                    <a:solidFill>
                      <a:srgbClr val="B2B2B2"/>
                    </a:solidFill>
                  </a:tcPr>
                </a:tc>
                <a:tc>
                  <a:txBody>
                    <a:bodyPr/>
                    <a:lstStyle/>
                    <a:p>
                      <a:endParaRPr lang="nb-NO" dirty="0"/>
                    </a:p>
                  </a:txBody>
                  <a:tcPr>
                    <a:solidFill>
                      <a:srgbClr val="EAEAEA"/>
                    </a:solidFill>
                  </a:tcPr>
                </a:tc>
                <a:tc>
                  <a:txBody>
                    <a:bodyPr/>
                    <a:lstStyle/>
                    <a:p>
                      <a:endParaRPr lang="nb-NO" dirty="0"/>
                    </a:p>
                  </a:txBody>
                  <a:tcPr>
                    <a:solidFill>
                      <a:srgbClr val="B2B2B2"/>
                    </a:solidFill>
                  </a:tcPr>
                </a:tc>
              </a:tr>
            </a:tbl>
          </a:graphicData>
        </a:graphic>
      </p:graphicFrame>
      <p:sp>
        <p:nvSpPr>
          <p:cNvPr id="25630" name="Rektangel 3"/>
          <p:cNvSpPr>
            <a:spLocks noChangeArrowheads="1"/>
          </p:cNvSpPr>
          <p:nvPr/>
        </p:nvSpPr>
        <p:spPr bwMode="auto">
          <a:xfrm>
            <a:off x="2268538" y="188913"/>
            <a:ext cx="6318250" cy="338137"/>
          </a:xfrm>
          <a:prstGeom prst="rect">
            <a:avLst/>
          </a:prstGeom>
          <a:noFill/>
          <a:ln w="9525">
            <a:noFill/>
            <a:miter lim="800000"/>
            <a:headEnd/>
            <a:tailEnd/>
          </a:ln>
        </p:spPr>
        <p:txBody>
          <a:bodyPr>
            <a:spAutoFit/>
          </a:bodyPr>
          <a:lstStyle/>
          <a:p>
            <a:pPr algn="r"/>
            <a:r>
              <a:rPr lang="nb-NO" sz="1600" b="1">
                <a:latin typeface="Agency FB" pitchFamily="34" charset="0"/>
              </a:rPr>
              <a:t>Kunst </a:t>
            </a:r>
          </a:p>
        </p:txBody>
      </p:sp>
      <p:sp>
        <p:nvSpPr>
          <p:cNvPr id="7" name="Plassholder for lysbildenummer 6"/>
          <p:cNvSpPr>
            <a:spLocks noGrp="1"/>
          </p:cNvSpPr>
          <p:nvPr>
            <p:ph type="sldNum" sz="quarter" idx="12"/>
          </p:nvPr>
        </p:nvSpPr>
        <p:spPr/>
        <p:txBody>
          <a:bodyPr/>
          <a:lstStyle/>
          <a:p>
            <a:pPr>
              <a:defRPr/>
            </a:pPr>
            <a:fld id="{46AD7B27-8A46-4682-83A9-30A3D015AE65}" type="slidenum">
              <a:rPr lang="nb-NO" smtClean="0"/>
              <a:pPr>
                <a:defRPr/>
              </a:pPr>
              <a:t>24</a:t>
            </a:fld>
            <a:endParaRPr lang="nb-NO"/>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tel 1"/>
          <p:cNvSpPr>
            <a:spLocks noGrp="1"/>
          </p:cNvSpPr>
          <p:nvPr>
            <p:ph type="title"/>
          </p:nvPr>
        </p:nvSpPr>
        <p:spPr>
          <a:xfrm>
            <a:off x="457200" y="692150"/>
            <a:ext cx="8229600" cy="725488"/>
          </a:xfrm>
          <a:solidFill>
            <a:srgbClr val="CCECFF"/>
          </a:solidFill>
        </p:spPr>
        <p:txBody>
          <a:bodyPr/>
          <a:lstStyle/>
          <a:p>
            <a:pPr algn="l"/>
            <a:r>
              <a:rPr lang="nb-NO" sz="1000" smtClean="0"/>
              <a:t>Fortsettelse KUNST</a:t>
            </a:r>
          </a:p>
        </p:txBody>
      </p:sp>
      <p:graphicFrame>
        <p:nvGraphicFramePr>
          <p:cNvPr id="6" name="Plassholder for innhold 5"/>
          <p:cNvGraphicFramePr>
            <a:graphicFrameLocks noGrp="1"/>
          </p:cNvGraphicFramePr>
          <p:nvPr>
            <p:ph idx="1"/>
          </p:nvPr>
        </p:nvGraphicFramePr>
        <p:xfrm>
          <a:off x="468313" y="1628775"/>
          <a:ext cx="8229600" cy="1622717"/>
        </p:xfrm>
        <a:graphic>
          <a:graphicData uri="http://schemas.openxmlformats.org/drawingml/2006/table">
            <a:tbl>
              <a:tblPr firstRow="1" bandRow="1">
                <a:tableStyleId>{5C22544A-7EE6-4342-B048-85BDC9FD1C3A}</a:tableStyleId>
              </a:tblPr>
              <a:tblGrid>
                <a:gridCol w="1584176"/>
                <a:gridCol w="3456384"/>
                <a:gridCol w="2016224"/>
                <a:gridCol w="1172816"/>
              </a:tblGrid>
              <a:tr h="360040">
                <a:tc>
                  <a:txBody>
                    <a:bodyPr/>
                    <a:lstStyle/>
                    <a:p>
                      <a:r>
                        <a:rPr lang="nb-NO" sz="1200" dirty="0" smtClean="0">
                          <a:solidFill>
                            <a:schemeClr val="tx1"/>
                          </a:solidFill>
                        </a:rPr>
                        <a:t>MÅL</a:t>
                      </a:r>
                      <a:endParaRPr lang="nb-NO" sz="1200" dirty="0">
                        <a:solidFill>
                          <a:schemeClr val="tx1"/>
                        </a:solidFill>
                      </a:endParaRPr>
                    </a:p>
                  </a:txBody>
                  <a:tcPr>
                    <a:solidFill>
                      <a:srgbClr val="FFCC99"/>
                    </a:solidFill>
                  </a:tcPr>
                </a:tc>
                <a:tc>
                  <a:txBody>
                    <a:bodyPr/>
                    <a:lstStyle/>
                    <a:p>
                      <a:r>
                        <a:rPr lang="nb-NO" sz="1200" dirty="0" smtClean="0">
                          <a:solidFill>
                            <a:schemeClr val="tx1"/>
                          </a:solidFill>
                        </a:rPr>
                        <a:t>TILTAK</a:t>
                      </a:r>
                      <a:endParaRPr lang="nb-NO" sz="1200" dirty="0">
                        <a:solidFill>
                          <a:schemeClr val="tx1"/>
                        </a:solidFill>
                      </a:endParaRPr>
                    </a:p>
                  </a:txBody>
                  <a:tcPr>
                    <a:solidFill>
                      <a:srgbClr val="FFCC99"/>
                    </a:solidFill>
                  </a:tcPr>
                </a:tc>
                <a:tc>
                  <a:txBody>
                    <a:bodyPr/>
                    <a:lstStyle/>
                    <a:p>
                      <a:r>
                        <a:rPr lang="nb-NO" sz="1200" dirty="0" smtClean="0">
                          <a:solidFill>
                            <a:schemeClr val="tx1"/>
                          </a:solidFill>
                        </a:rPr>
                        <a:t>ANSVARLIG</a:t>
                      </a:r>
                      <a:endParaRPr lang="nb-NO" dirty="0">
                        <a:solidFill>
                          <a:schemeClr val="tx1"/>
                        </a:solidFill>
                      </a:endParaRPr>
                    </a:p>
                  </a:txBody>
                  <a:tcPr>
                    <a:solidFill>
                      <a:srgbClr val="FFCC99"/>
                    </a:solidFill>
                  </a:tcPr>
                </a:tc>
                <a:tc>
                  <a:txBody>
                    <a:bodyPr/>
                    <a:lstStyle/>
                    <a:p>
                      <a:r>
                        <a:rPr lang="nb-NO" sz="1200" dirty="0" smtClean="0">
                          <a:solidFill>
                            <a:schemeClr val="tx1"/>
                          </a:solidFill>
                        </a:rPr>
                        <a:t>TIDSRAMME</a:t>
                      </a:r>
                      <a:endParaRPr lang="nb-NO" sz="1200" dirty="0">
                        <a:solidFill>
                          <a:schemeClr val="tx1"/>
                        </a:solidFill>
                      </a:endParaRPr>
                    </a:p>
                  </a:txBody>
                  <a:tcPr>
                    <a:solidFill>
                      <a:srgbClr val="FFCC99"/>
                    </a:solidFill>
                  </a:tcPr>
                </a:tc>
              </a:tr>
              <a:tr h="6480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1000" dirty="0" smtClean="0"/>
                        <a:t>Samlingsforvaltning</a:t>
                      </a:r>
                    </a:p>
                    <a:p>
                      <a:endParaRPr lang="nb-NO" sz="1000" dirty="0"/>
                    </a:p>
                  </a:txBody>
                  <a:tcPr/>
                </a:tc>
                <a:tc>
                  <a:txBody>
                    <a:bodyPr/>
                    <a:lstStyle/>
                    <a:p>
                      <a:pPr>
                        <a:buFont typeface="Arial" pitchFamily="34" charset="0"/>
                        <a:buChar char="•"/>
                      </a:pPr>
                      <a:r>
                        <a:rPr lang="nb-NO" sz="1000" baseline="0" dirty="0" smtClean="0"/>
                        <a:t> Fokus på konservering av Kunstmuseets kunstsamling.</a:t>
                      </a:r>
                    </a:p>
                    <a:p>
                      <a:pPr>
                        <a:buFont typeface="Arial" pitchFamily="34" charset="0"/>
                        <a:buChar char="•"/>
                      </a:pPr>
                      <a:r>
                        <a:rPr lang="nb-NO" sz="1000" baseline="0" dirty="0" smtClean="0"/>
                        <a:t> Videreføre registrering av kunst på Primus.</a:t>
                      </a:r>
                    </a:p>
                    <a:p>
                      <a:pPr>
                        <a:buFont typeface="Arial" pitchFamily="34" charset="0"/>
                        <a:buChar char="•"/>
                      </a:pPr>
                      <a:r>
                        <a:rPr lang="nb-NO" sz="1000" baseline="0" dirty="0" smtClean="0"/>
                        <a:t> Bedre belysningsanlegget i Kunstmuseets lokaler</a:t>
                      </a:r>
                    </a:p>
                    <a:p>
                      <a:endParaRPr lang="nb-NO" sz="1000" dirty="0"/>
                    </a:p>
                  </a:txBody>
                  <a:tcPr>
                    <a:solidFill>
                      <a:srgbClr val="B2B2B2"/>
                    </a:solidFill>
                  </a:tcPr>
                </a:tc>
                <a:tc>
                  <a:txBody>
                    <a:bodyPr/>
                    <a:lstStyle/>
                    <a:p>
                      <a:r>
                        <a:rPr lang="nb-NO" sz="1000" dirty="0" smtClean="0"/>
                        <a:t>Avdelingsleder</a:t>
                      </a:r>
                    </a:p>
                    <a:p>
                      <a:endParaRPr lang="nb-NO" sz="1000" dirty="0" smtClean="0"/>
                    </a:p>
                    <a:p>
                      <a:r>
                        <a:rPr lang="nb-NO" sz="1000" dirty="0" smtClean="0"/>
                        <a:t>Samarbeid med huseier</a:t>
                      </a:r>
                      <a:endParaRPr lang="nb-NO" sz="1000" dirty="0"/>
                    </a:p>
                  </a:txBody>
                  <a:tcPr>
                    <a:solidFill>
                      <a:srgbClr val="DDDDDD"/>
                    </a:solidFill>
                  </a:tcPr>
                </a:tc>
                <a:tc>
                  <a:txBody>
                    <a:bodyPr/>
                    <a:lstStyle/>
                    <a:p>
                      <a:r>
                        <a:rPr lang="nb-NO" sz="1000" dirty="0" smtClean="0"/>
                        <a:t>2015</a:t>
                      </a:r>
                      <a:endParaRPr lang="nb-NO" sz="1000" dirty="0"/>
                    </a:p>
                  </a:txBody>
                  <a:tcPr>
                    <a:solidFill>
                      <a:srgbClr val="B2B2B2"/>
                    </a:solidFill>
                  </a:tcPr>
                </a:tc>
              </a:tr>
              <a:tr h="561637">
                <a:tc>
                  <a:txBody>
                    <a:bodyPr/>
                    <a:lstStyle/>
                    <a:p>
                      <a:r>
                        <a:rPr lang="nb-NO" sz="1000" dirty="0" smtClean="0"/>
                        <a:t>Forskning</a:t>
                      </a:r>
                      <a:endParaRPr lang="nb-NO" sz="1000" dirty="0"/>
                    </a:p>
                  </a:txBody>
                  <a:tcPr/>
                </a:tc>
                <a:tc>
                  <a:txBody>
                    <a:bodyPr/>
                    <a:lstStyle/>
                    <a:p>
                      <a:r>
                        <a:rPr lang="nb-NO" sz="1000" dirty="0" smtClean="0"/>
                        <a:t>Revisjon</a:t>
                      </a:r>
                      <a:r>
                        <a:rPr lang="nb-NO" sz="1000" baseline="0" dirty="0" smtClean="0"/>
                        <a:t> av </a:t>
                      </a:r>
                      <a:r>
                        <a:rPr lang="nb-NO" sz="1000" dirty="0" smtClean="0"/>
                        <a:t>f</a:t>
                      </a:r>
                      <a:r>
                        <a:rPr lang="nb-NO" sz="1000" baseline="0" dirty="0" smtClean="0"/>
                        <a:t>orskningsplan for Kunst i Nord-Trøndelag</a:t>
                      </a:r>
                      <a:endParaRPr lang="nb-NO" sz="1000" dirty="0"/>
                    </a:p>
                  </a:txBody>
                  <a:tcPr>
                    <a:solidFill>
                      <a:srgbClr val="B2B2B2"/>
                    </a:solidFill>
                  </a:tcPr>
                </a:tc>
                <a:tc>
                  <a:txBody>
                    <a:bodyPr/>
                    <a:lstStyle/>
                    <a:p>
                      <a:r>
                        <a:rPr lang="nb-NO" sz="1000" dirty="0" smtClean="0"/>
                        <a:t>Avdelingsleder</a:t>
                      </a:r>
                      <a:endParaRPr lang="nb-NO" sz="1000" dirty="0"/>
                    </a:p>
                  </a:txBody>
                  <a:tcPr>
                    <a:solidFill>
                      <a:srgbClr val="EAEAEA"/>
                    </a:solidFill>
                  </a:tcPr>
                </a:tc>
                <a:tc>
                  <a:txBody>
                    <a:bodyPr/>
                    <a:lstStyle/>
                    <a:p>
                      <a:endParaRPr lang="nb-NO" dirty="0"/>
                    </a:p>
                  </a:txBody>
                  <a:tcPr>
                    <a:solidFill>
                      <a:srgbClr val="B2B2B2"/>
                    </a:solidFill>
                  </a:tcPr>
                </a:tc>
              </a:tr>
            </a:tbl>
          </a:graphicData>
        </a:graphic>
      </p:graphicFrame>
      <p:sp>
        <p:nvSpPr>
          <p:cNvPr id="5" name="Plassholder for lysbildenummer 4"/>
          <p:cNvSpPr>
            <a:spLocks noGrp="1"/>
          </p:cNvSpPr>
          <p:nvPr>
            <p:ph type="sldNum" sz="quarter" idx="12"/>
          </p:nvPr>
        </p:nvSpPr>
        <p:spPr/>
        <p:txBody>
          <a:bodyPr/>
          <a:lstStyle/>
          <a:p>
            <a:pPr>
              <a:defRPr/>
            </a:pPr>
            <a:fld id="{07418CC1-D812-41D8-8F68-A88491DDC25C}" type="slidenum">
              <a:rPr lang="nb-NO" smtClean="0"/>
              <a:pPr>
                <a:defRPr/>
              </a:pPr>
              <a:t>25</a:t>
            </a:fld>
            <a:endParaRPr lang="nb-NO"/>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395288" y="404813"/>
            <a:ext cx="8353425" cy="5976937"/>
          </a:xfrm>
          <a:prstGeom prst="rect">
            <a:avLst/>
          </a:prstGeom>
          <a:noFill/>
          <a:ln w="19050">
            <a:noFill/>
            <a:miter lim="800000"/>
            <a:headEnd/>
            <a:tailEnd/>
          </a:ln>
        </p:spPr>
        <p:txBody>
          <a:bodyPr wrap="none" anchor="ctr"/>
          <a:lstStyle/>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800" b="1">
              <a:solidFill>
                <a:schemeClr val="hlink"/>
              </a:solidFill>
              <a:latin typeface="Arial" charset="0"/>
            </a:endParaRPr>
          </a:p>
          <a:p>
            <a:pPr marL="177800" algn="ctr"/>
            <a:endParaRPr lang="nb-NO" sz="1000" b="1">
              <a:solidFill>
                <a:schemeClr val="hlink"/>
              </a:solidFill>
              <a:latin typeface="Tahoma" pitchFamily="34" charset="0"/>
            </a:endParaRPr>
          </a:p>
          <a:p>
            <a:pPr marL="177800" algn="ctr"/>
            <a:endParaRPr lang="nb-NO" sz="1000" b="1">
              <a:solidFill>
                <a:schemeClr val="hlink"/>
              </a:solidFill>
              <a:latin typeface="Bradley Hand ITC" pitchFamily="66" charset="0"/>
            </a:endParaRPr>
          </a:p>
          <a:p>
            <a:pPr marL="177800" algn="ctr"/>
            <a:endParaRPr lang="nb-NO" sz="1000">
              <a:solidFill>
                <a:schemeClr val="hlink"/>
              </a:solidFill>
              <a:latin typeface="Tahoma" pitchFamily="34" charset="0"/>
            </a:endParaRPr>
          </a:p>
          <a:p>
            <a:pPr marL="177800" algn="ctr"/>
            <a:endParaRPr lang="nb-NO" sz="1000">
              <a:solidFill>
                <a:schemeClr val="hlink"/>
              </a:solidFill>
              <a:latin typeface="Tahoma" pitchFamily="34" charset="0"/>
            </a:endParaRPr>
          </a:p>
          <a:p>
            <a:pPr marL="177800" algn="ctr"/>
            <a:endParaRPr lang="nb-NO" sz="1000">
              <a:solidFill>
                <a:schemeClr val="hlink"/>
              </a:solidFill>
              <a:latin typeface="Tahoma" pitchFamily="34" charset="0"/>
            </a:endParaRPr>
          </a:p>
        </p:txBody>
      </p:sp>
      <p:sp>
        <p:nvSpPr>
          <p:cNvPr id="4099" name="Rectangle 5"/>
          <p:cNvSpPr>
            <a:spLocks noChangeArrowheads="1"/>
          </p:cNvSpPr>
          <p:nvPr/>
        </p:nvSpPr>
        <p:spPr bwMode="auto">
          <a:xfrm>
            <a:off x="539750" y="31750"/>
            <a:ext cx="8247063" cy="8126413"/>
          </a:xfrm>
          <a:prstGeom prst="rect">
            <a:avLst/>
          </a:prstGeom>
          <a:noFill/>
          <a:ln w="9525">
            <a:noFill/>
            <a:miter lim="800000"/>
            <a:headEnd/>
            <a:tailEnd/>
          </a:ln>
        </p:spPr>
        <p:txBody>
          <a:bodyPr anchor="ctr">
            <a:spAutoFit/>
          </a:bodyPr>
          <a:lstStyle/>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b="1">
              <a:solidFill>
                <a:schemeClr val="hlink"/>
              </a:solidFill>
              <a:latin typeface="Tahoma" pitchFamily="34" charset="0"/>
            </a:endParaRPr>
          </a:p>
          <a:p>
            <a:endParaRPr lang="nb-NO" sz="1000">
              <a:latin typeface="Tahoma" pitchFamily="34" charset="0"/>
            </a:endParaRPr>
          </a:p>
          <a:p>
            <a:endParaRPr lang="nb-NO" sz="1000">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sz="1000"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endParaRPr lang="nb-NO" b="1">
              <a:latin typeface="Tahoma" pitchFamily="34" charset="0"/>
            </a:endParaRPr>
          </a:p>
          <a:p>
            <a:r>
              <a:rPr lang="nb-NO" sz="1000" b="1">
                <a:latin typeface="Tahoma" pitchFamily="34" charset="0"/>
              </a:rPr>
              <a:t>.</a:t>
            </a:r>
            <a:endParaRPr lang="nb-NO" sz="1000"/>
          </a:p>
          <a:p>
            <a:endParaRPr lang="nb-NO" sz="1000" i="1">
              <a:latin typeface="Tahoma" pitchFamily="34" charset="0"/>
            </a:endParaRPr>
          </a:p>
          <a:p>
            <a:endParaRPr lang="nb-NO" sz="1000">
              <a:latin typeface="Tahoma" pitchFamily="34" charset="0"/>
            </a:endParaRPr>
          </a:p>
          <a:p>
            <a:endParaRPr lang="nb-NO" sz="1000">
              <a:latin typeface="Tahoma" pitchFamily="34" charset="0"/>
            </a:endParaRPr>
          </a:p>
          <a:p>
            <a:endParaRPr lang="nb-NO" sz="1000">
              <a:latin typeface="Tahoma" pitchFamily="34" charset="0"/>
            </a:endParaRPr>
          </a:p>
          <a:p>
            <a:endParaRPr lang="nb-NO" sz="1000">
              <a:latin typeface="Tahoma" pitchFamily="34" charset="0"/>
            </a:endParaRPr>
          </a:p>
          <a:p>
            <a:r>
              <a:rPr lang="nb-NO" sz="1000">
                <a:latin typeface="Tahoma" pitchFamily="34" charset="0"/>
              </a:rPr>
              <a:t>  </a:t>
            </a:r>
            <a:endParaRPr lang="nb-NO" sz="1000" i="1">
              <a:latin typeface="Tahoma" pitchFamily="34" charset="0"/>
            </a:endParaRPr>
          </a:p>
          <a:p>
            <a:endParaRPr lang="nb-NO" sz="1000" b="1">
              <a:latin typeface="Tahoma" pitchFamily="34" charset="0"/>
            </a:endParaRPr>
          </a:p>
          <a:p>
            <a:endParaRPr lang="nb-NO" sz="1000">
              <a:latin typeface="Tahoma" pitchFamily="34" charset="0"/>
            </a:endParaRPr>
          </a:p>
          <a:p>
            <a:endParaRPr lang="nb-NO" b="1">
              <a:latin typeface="Tahoma" pitchFamily="34" charset="0"/>
            </a:endParaRPr>
          </a:p>
          <a:p>
            <a:endParaRPr lang="nb-NO" sz="1000" u="sng">
              <a:solidFill>
                <a:schemeClr val="hlink"/>
              </a:solidFill>
              <a:latin typeface="Tahoma" pitchFamily="34" charset="0"/>
            </a:endParaRPr>
          </a:p>
          <a:p>
            <a:endParaRPr lang="nb-NO" sz="1000" b="1">
              <a:latin typeface="Tahoma" pitchFamily="34" charset="0"/>
            </a:endParaRPr>
          </a:p>
          <a:p>
            <a:endParaRPr lang="nb-NO" sz="1000">
              <a:latin typeface="Tahoma" pitchFamily="34" charset="0"/>
            </a:endParaRPr>
          </a:p>
          <a:p>
            <a:endParaRPr lang="nb-NO" sz="1000">
              <a:latin typeface="Tahoma" pitchFamily="34" charset="0"/>
            </a:endParaRPr>
          </a:p>
        </p:txBody>
      </p:sp>
      <p:sp>
        <p:nvSpPr>
          <p:cNvPr id="4100" name="TekstSylinder 3"/>
          <p:cNvSpPr txBox="1">
            <a:spLocks noChangeArrowheads="1"/>
          </p:cNvSpPr>
          <p:nvPr/>
        </p:nvSpPr>
        <p:spPr bwMode="auto">
          <a:xfrm>
            <a:off x="611188" y="2565400"/>
            <a:ext cx="8064500" cy="1968500"/>
          </a:xfrm>
          <a:prstGeom prst="rect">
            <a:avLst/>
          </a:prstGeom>
          <a:solidFill>
            <a:srgbClr val="EAEAEA"/>
          </a:solidFill>
          <a:ln w="9525">
            <a:noFill/>
            <a:miter lim="800000"/>
            <a:headEnd/>
            <a:tailEnd/>
          </a:ln>
        </p:spPr>
        <p:txBody>
          <a:bodyPr>
            <a:spAutoFit/>
          </a:bodyPr>
          <a:lstStyle/>
          <a:p>
            <a:r>
              <a:rPr lang="nb-NO" b="1">
                <a:latin typeface="Tahoma" pitchFamily="34" charset="0"/>
              </a:rPr>
              <a:t>OVERORDNET MÅL   </a:t>
            </a:r>
            <a:r>
              <a:rPr lang="nb-NO" sz="1100">
                <a:latin typeface="Tahoma" pitchFamily="34" charset="0"/>
              </a:rPr>
              <a:t>Med utgangspunkt i Namdalens kunst, kultur- og naturhistorie: </a:t>
            </a:r>
          </a:p>
          <a:p>
            <a:endParaRPr lang="nb-NO" sz="1100">
              <a:latin typeface="Tahoma" pitchFamily="34" charset="0"/>
            </a:endParaRPr>
          </a:p>
          <a:p>
            <a:pPr>
              <a:buFontTx/>
              <a:buChar char="•"/>
            </a:pPr>
            <a:r>
              <a:rPr lang="nb-NO" sz="1100">
                <a:latin typeface="Tahoma" pitchFamily="34" charset="0"/>
              </a:rPr>
              <a:t> Drive forskning, formidling, forvaltning og fornying. </a:t>
            </a:r>
          </a:p>
          <a:p>
            <a:pPr>
              <a:buFontTx/>
              <a:buChar char="•"/>
            </a:pPr>
            <a:r>
              <a:rPr lang="nb-NO" sz="1100">
                <a:latin typeface="Tahoma" pitchFamily="34" charset="0"/>
              </a:rPr>
              <a:t> Skape en samlet museumsvirksomhet i Namdalen, og styrke lokalt engasjement og bolyst.</a:t>
            </a:r>
          </a:p>
          <a:p>
            <a:pPr>
              <a:buFontTx/>
              <a:buChar char="•"/>
            </a:pPr>
            <a:r>
              <a:rPr lang="nb-NO" sz="1100">
                <a:latin typeface="Tahoma" pitchFamily="34" charset="0"/>
              </a:rPr>
              <a:t> Videreutvikle det nasjonale perspektivet i museumsfaglig virksomhet knyttet til regionens kultur- og næringsgrunnlag (kyst-           og fiskeri, skog og sagbrukshistorie) samt kunst i Nord-Trøndelag.</a:t>
            </a:r>
          </a:p>
          <a:p>
            <a:pPr>
              <a:buFontTx/>
              <a:buChar char="•"/>
            </a:pPr>
            <a:r>
              <a:rPr lang="nb-NO" sz="1100">
                <a:latin typeface="Tahoma" pitchFamily="34" charset="0"/>
              </a:rPr>
              <a:t> Delta i nasjonale faglige nettverk</a:t>
            </a:r>
          </a:p>
          <a:p>
            <a:pPr>
              <a:buFontTx/>
              <a:buChar char="•"/>
            </a:pPr>
            <a:r>
              <a:rPr lang="nb-NO" sz="1100">
                <a:latin typeface="Tahoma" pitchFamily="34" charset="0"/>
              </a:rPr>
              <a:t> Bistå kommuner og fylkeskommunen innenfor oppgaver knyttet til kulturminneloven. </a:t>
            </a:r>
          </a:p>
          <a:p>
            <a:pPr>
              <a:buFontTx/>
              <a:buChar char="•"/>
            </a:pPr>
            <a:r>
              <a:rPr lang="nb-NO" sz="1100">
                <a:latin typeface="Tahoma" pitchFamily="34" charset="0"/>
              </a:rPr>
              <a:t> Bidra til styrking av ungt eierskap i Museet Midt</a:t>
            </a:r>
          </a:p>
          <a:p>
            <a:pPr>
              <a:buFontTx/>
              <a:buChar char="•"/>
            </a:pPr>
            <a:r>
              <a:rPr lang="nb-NO" sz="1100">
                <a:latin typeface="Tahoma" pitchFamily="34" charset="0"/>
              </a:rPr>
              <a:t> Arbeide med fornying innen formidling og kulturarvbasert næringsutvikling.</a:t>
            </a:r>
          </a:p>
          <a:p>
            <a:pPr>
              <a:buFontTx/>
              <a:buChar char="•"/>
            </a:pPr>
            <a:endParaRPr lang="nb-NO" sz="1100">
              <a:latin typeface="Tahoma" pitchFamily="34" charset="0"/>
            </a:endParaRPr>
          </a:p>
        </p:txBody>
      </p:sp>
      <p:sp>
        <p:nvSpPr>
          <p:cNvPr id="4101" name="TekstSylinder 6"/>
          <p:cNvSpPr txBox="1">
            <a:spLocks noChangeArrowheads="1"/>
          </p:cNvSpPr>
          <p:nvPr/>
        </p:nvSpPr>
        <p:spPr bwMode="auto">
          <a:xfrm>
            <a:off x="611188" y="476250"/>
            <a:ext cx="8066087" cy="2000250"/>
          </a:xfrm>
          <a:prstGeom prst="rect">
            <a:avLst/>
          </a:prstGeom>
          <a:solidFill>
            <a:srgbClr val="99CCFF"/>
          </a:solidFill>
          <a:ln w="9525">
            <a:noFill/>
            <a:miter lim="800000"/>
            <a:headEnd/>
            <a:tailEnd/>
          </a:ln>
        </p:spPr>
        <p:txBody>
          <a:bodyPr>
            <a:spAutoFit/>
          </a:bodyPr>
          <a:lstStyle/>
          <a:p>
            <a:r>
              <a:rPr lang="nb-NO" sz="1600" b="1"/>
              <a:t>MUSEET MIDT IKS</a:t>
            </a:r>
          </a:p>
          <a:p>
            <a:r>
              <a:rPr lang="nb-NO"/>
              <a:t>er det konsoliderte museet for Namdalen.  Det består i 2013 av følgende 5 avdelinger:</a:t>
            </a:r>
          </a:p>
          <a:p>
            <a:r>
              <a:rPr lang="nb-NO"/>
              <a:t>	</a:t>
            </a:r>
          </a:p>
          <a:p>
            <a:r>
              <a:rPr lang="nb-NO"/>
              <a:t>Kystmuseet i Nord-Trøndelag			</a:t>
            </a:r>
          </a:p>
          <a:p>
            <a:r>
              <a:rPr lang="nb-NO"/>
              <a:t>Norsk Sagbruksmuseum				</a:t>
            </a:r>
          </a:p>
          <a:p>
            <a:r>
              <a:rPr lang="nb-NO"/>
              <a:t>Namdalsmuseet </a:t>
            </a:r>
          </a:p>
          <a:p>
            <a:r>
              <a:rPr lang="nb-NO"/>
              <a:t>Kunstmuseet Nord-Trøndelag                                    	</a:t>
            </a:r>
          </a:p>
          <a:p>
            <a:r>
              <a:rPr lang="nb-NO"/>
              <a:t>Bygdesamlingene – som er de ubemannede museene i Namsskogan, Lierne, Grong, Overhalla, Fosnes og Nærøy					</a:t>
            </a:r>
          </a:p>
          <a:p>
            <a:endParaRPr lang="nb-NO"/>
          </a:p>
        </p:txBody>
      </p:sp>
      <p:sp>
        <p:nvSpPr>
          <p:cNvPr id="4102" name="Rektangel 7"/>
          <p:cNvSpPr>
            <a:spLocks noChangeArrowheads="1"/>
          </p:cNvSpPr>
          <p:nvPr/>
        </p:nvSpPr>
        <p:spPr bwMode="auto">
          <a:xfrm>
            <a:off x="611188" y="2492375"/>
            <a:ext cx="8064500" cy="2016125"/>
          </a:xfrm>
          <a:prstGeom prst="rect">
            <a:avLst/>
          </a:prstGeom>
          <a:noFill/>
          <a:ln w="19050" algn="ctr">
            <a:solidFill>
              <a:srgbClr val="FFCC99"/>
            </a:solidFill>
            <a:round/>
            <a:headEnd/>
            <a:tailEnd/>
          </a:ln>
        </p:spPr>
        <p:txBody>
          <a:bodyPr wrap="none" anchor="ctr"/>
          <a:lstStyle/>
          <a:p>
            <a:endParaRPr lang="nb-NO"/>
          </a:p>
        </p:txBody>
      </p:sp>
      <p:sp>
        <p:nvSpPr>
          <p:cNvPr id="4103" name="Rektangel 8"/>
          <p:cNvSpPr>
            <a:spLocks noChangeArrowheads="1"/>
          </p:cNvSpPr>
          <p:nvPr/>
        </p:nvSpPr>
        <p:spPr bwMode="auto">
          <a:xfrm>
            <a:off x="611188" y="476250"/>
            <a:ext cx="8064500" cy="2016125"/>
          </a:xfrm>
          <a:prstGeom prst="rect">
            <a:avLst/>
          </a:prstGeom>
          <a:noFill/>
          <a:ln w="19050" algn="ctr">
            <a:solidFill>
              <a:srgbClr val="FFCC99"/>
            </a:solidFill>
            <a:round/>
            <a:headEnd/>
            <a:tailEnd/>
          </a:ln>
        </p:spPr>
        <p:txBody>
          <a:bodyPr wrap="none" anchor="ctr"/>
          <a:lstStyle/>
          <a:p>
            <a:endParaRPr lang="nb-NO"/>
          </a:p>
        </p:txBody>
      </p:sp>
      <p:sp>
        <p:nvSpPr>
          <p:cNvPr id="11" name="Plassholder for lysbildenummer 10"/>
          <p:cNvSpPr>
            <a:spLocks noGrp="1"/>
          </p:cNvSpPr>
          <p:nvPr>
            <p:ph type="sldNum" sz="quarter" idx="12"/>
          </p:nvPr>
        </p:nvSpPr>
        <p:spPr/>
        <p:txBody>
          <a:bodyPr/>
          <a:lstStyle/>
          <a:p>
            <a:pPr>
              <a:defRPr/>
            </a:pPr>
            <a:fld id="{236CF498-2E39-4094-AEE7-ACC74D3E9ABA}" type="slidenum">
              <a:rPr lang="nb-NO" smtClean="0"/>
              <a:pPr>
                <a:defRPr/>
              </a:pPr>
              <a:t>3</a:t>
            </a:fld>
            <a:endParaRPr lang="nb-NO"/>
          </a:p>
        </p:txBody>
      </p:sp>
      <p:sp>
        <p:nvSpPr>
          <p:cNvPr id="4105" name="Rektangel 9"/>
          <p:cNvSpPr>
            <a:spLocks noChangeArrowheads="1"/>
          </p:cNvSpPr>
          <p:nvPr/>
        </p:nvSpPr>
        <p:spPr bwMode="auto">
          <a:xfrm>
            <a:off x="611188" y="4365625"/>
            <a:ext cx="7921625" cy="646113"/>
          </a:xfrm>
          <a:prstGeom prst="rect">
            <a:avLst/>
          </a:prstGeom>
          <a:noFill/>
          <a:ln w="9525">
            <a:noFill/>
            <a:miter lim="800000"/>
            <a:headEnd/>
            <a:tailEnd/>
          </a:ln>
        </p:spPr>
        <p:txBody>
          <a:bodyPr>
            <a:spAutoFit/>
          </a:bodyPr>
          <a:lstStyle/>
          <a:p>
            <a:endParaRPr lang="nb-NO" i="1">
              <a:latin typeface="Tahoma" pitchFamily="34" charset="0"/>
            </a:endParaRPr>
          </a:p>
          <a:p>
            <a:endParaRPr lang="nb-NO" i="1">
              <a:latin typeface="Tahoma" pitchFamily="34" charset="0"/>
            </a:endParaRPr>
          </a:p>
          <a:p>
            <a:endParaRPr lang="nb-NO" i="1">
              <a:latin typeface="Tahoma" pitchFamily="34" charset="0"/>
            </a:endParaRPr>
          </a:p>
        </p:txBody>
      </p:sp>
      <p:sp>
        <p:nvSpPr>
          <p:cNvPr id="4106" name="TekstSylinder 12"/>
          <p:cNvSpPr txBox="1">
            <a:spLocks noChangeArrowheads="1"/>
          </p:cNvSpPr>
          <p:nvPr/>
        </p:nvSpPr>
        <p:spPr bwMode="auto">
          <a:xfrm>
            <a:off x="611188" y="4724400"/>
            <a:ext cx="8064500" cy="893763"/>
          </a:xfrm>
          <a:prstGeom prst="rect">
            <a:avLst/>
          </a:prstGeom>
          <a:noFill/>
          <a:ln w="9525">
            <a:noFill/>
            <a:miter lim="800000"/>
            <a:headEnd/>
            <a:tailEnd/>
          </a:ln>
        </p:spPr>
        <p:txBody>
          <a:bodyPr>
            <a:spAutoFit/>
          </a:bodyPr>
          <a:lstStyle/>
          <a:p>
            <a:r>
              <a:rPr lang="nb-NO" sz="1600" b="1">
                <a:latin typeface="Tahoma" pitchFamily="34" charset="0"/>
              </a:rPr>
              <a:t>1. FORSKNING</a:t>
            </a:r>
          </a:p>
          <a:p>
            <a:r>
              <a:rPr lang="nb-NO" b="1">
                <a:latin typeface="Tahoma" pitchFamily="34" charset="0"/>
              </a:rPr>
              <a:t>Hovedmål: </a:t>
            </a:r>
            <a:r>
              <a:rPr lang="nb-NO">
                <a:latin typeface="Tahoma" pitchFamily="34" charset="0"/>
              </a:rPr>
              <a:t>Gjøre museet mer synlig på den vitenskapelige arena gjennom selv å initiere forskningsprosjekter, samt delta aktivt i prosjekter i samarbeid med andre. Det er viktig å legitimerer vår virksomhet og samfunnsrelevans ved å la forskning bli et suksesskriterium i MM. Vi må styrke personalets forskningskompetanse</a:t>
            </a:r>
            <a:endParaRPr lang="nb-NO"/>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tel 1"/>
          <p:cNvSpPr>
            <a:spLocks noGrp="1"/>
          </p:cNvSpPr>
          <p:nvPr>
            <p:ph type="title"/>
          </p:nvPr>
        </p:nvSpPr>
        <p:spPr>
          <a:xfrm>
            <a:off x="457200" y="274638"/>
            <a:ext cx="8229600" cy="1641475"/>
          </a:xfrm>
        </p:spPr>
        <p:txBody>
          <a:bodyPr/>
          <a:lstStyle/>
          <a:p>
            <a:pPr algn="l"/>
            <a:r>
              <a:rPr lang="nb-NO" sz="1200" i="1" smtClean="0">
                <a:latin typeface="Tahoma" pitchFamily="34" charset="0"/>
              </a:rPr>
              <a:t>	</a:t>
            </a:r>
            <a:endParaRPr lang="nb-NO" sz="1200" smtClean="0"/>
          </a:p>
        </p:txBody>
      </p:sp>
      <p:sp>
        <p:nvSpPr>
          <p:cNvPr id="3" name="Plassholder for innhold 2"/>
          <p:cNvSpPr>
            <a:spLocks noGrp="1"/>
          </p:cNvSpPr>
          <p:nvPr>
            <p:ph idx="1"/>
          </p:nvPr>
        </p:nvSpPr>
        <p:spPr>
          <a:xfrm>
            <a:off x="457200" y="692150"/>
            <a:ext cx="8229600" cy="5434013"/>
          </a:xfrm>
        </p:spPr>
        <p:txBody>
          <a:bodyPr/>
          <a:lstStyle/>
          <a:p>
            <a:pPr>
              <a:buFontTx/>
              <a:buNone/>
              <a:defRPr/>
            </a:pPr>
            <a:r>
              <a:rPr lang="nb-NO" sz="1200" i="1" dirty="0" smtClean="0">
                <a:latin typeface="Tahoma" pitchFamily="34" charset="0"/>
              </a:rPr>
              <a:t>	</a:t>
            </a:r>
            <a:r>
              <a:rPr lang="nb-NO" sz="1200" b="1" dirty="0" smtClean="0">
                <a:solidFill>
                  <a:schemeClr val="accent1">
                    <a:lumMod val="50000"/>
                  </a:schemeClr>
                </a:solidFill>
                <a:latin typeface="Tahoma" pitchFamily="34" charset="0"/>
              </a:rPr>
              <a:t>Stortingsmelding nr.49 (2008-2009) Framtidas museum slår fast at forskning og </a:t>
            </a:r>
            <a:r>
              <a:rPr lang="nb-NO" sz="1200" b="1" dirty="0" err="1" smtClean="0">
                <a:solidFill>
                  <a:schemeClr val="accent1">
                    <a:lumMod val="50000"/>
                  </a:schemeClr>
                </a:solidFill>
                <a:latin typeface="Tahoma" pitchFamily="34" charset="0"/>
              </a:rPr>
              <a:t>kunskapsutvikling</a:t>
            </a:r>
            <a:r>
              <a:rPr lang="nb-NO" sz="1200" b="1" dirty="0" smtClean="0">
                <a:solidFill>
                  <a:schemeClr val="accent1">
                    <a:lumMod val="50000"/>
                  </a:schemeClr>
                </a:solidFill>
                <a:latin typeface="Tahoma" pitchFamily="34" charset="0"/>
              </a:rPr>
              <a:t> anses som en av de sentrale oppgavene ved norske museer, på linje med innsamling, dokumentasjon, bevaring og formidling. </a:t>
            </a:r>
          </a:p>
          <a:p>
            <a:pPr>
              <a:buFontTx/>
              <a:buNone/>
              <a:defRPr/>
            </a:pPr>
            <a:r>
              <a:rPr lang="nb-NO" sz="1200" b="1" i="1" dirty="0" smtClean="0">
                <a:solidFill>
                  <a:schemeClr val="accent1">
                    <a:lumMod val="50000"/>
                  </a:schemeClr>
                </a:solidFill>
                <a:latin typeface="Tahoma" pitchFamily="34" charset="0"/>
              </a:rPr>
              <a:t>	</a:t>
            </a:r>
            <a:r>
              <a:rPr lang="nb-NO" sz="1200" b="1" dirty="0" smtClean="0">
                <a:solidFill>
                  <a:schemeClr val="accent1">
                    <a:lumMod val="50000"/>
                  </a:schemeClr>
                </a:solidFill>
                <a:latin typeface="Tahoma" pitchFamily="34" charset="0"/>
              </a:rPr>
              <a:t>Det påpekes et ønske om økt fokus på den immaterielle kulturarven. </a:t>
            </a:r>
          </a:p>
          <a:p>
            <a:pPr>
              <a:buFontTx/>
              <a:buNone/>
              <a:defRPr/>
            </a:pPr>
            <a:endParaRPr lang="nb-NO" sz="1200" dirty="0" smtClean="0">
              <a:latin typeface="Tahoma" pitchFamily="34" charset="0"/>
            </a:endParaRPr>
          </a:p>
          <a:p>
            <a:pPr>
              <a:defRPr/>
            </a:pPr>
            <a:r>
              <a:rPr lang="nb-NO" sz="1200" dirty="0" smtClean="0">
                <a:latin typeface="Tahoma" pitchFamily="34" charset="0"/>
              </a:rPr>
              <a:t>I Museet Midt vil hovedinnsatsen innen forskning være knyttet til museets tematiske og geografiske ansvarsområde. En ser det som naturlig at museets fagfolk i sin forskning også kan gå utenfor institusjonens hovedsatsingsområde. </a:t>
            </a:r>
          </a:p>
          <a:p>
            <a:pPr>
              <a:defRPr/>
            </a:pPr>
            <a:r>
              <a:rPr lang="nb-NO" sz="1200" dirty="0" smtClean="0">
                <a:latin typeface="Tahoma" pitchFamily="34" charset="0"/>
              </a:rPr>
              <a:t>Forskning og kunnskapsutvikling må sees i sammenheng og i tilknytning til de behovene man har både i forvaltning og formidlingssammenheng. Strategier for forvaltning og formidling vil dermed i stor grad være styrende for forskningsinnsatsen. Museet Midt har fra 2015  fokus på forskning knyttet til immateriell kulturarv som grunnlag for en god forvaltning og formidling.</a:t>
            </a:r>
          </a:p>
          <a:p>
            <a:pPr>
              <a:defRPr/>
            </a:pPr>
            <a:r>
              <a:rPr lang="nb-NO" sz="1200" dirty="0" smtClean="0"/>
              <a:t>Museenes hovedoppgave (hverdag) handler  å ta vare på vår felles kulturarv. Dette samfunnsansvaret knyttes i første rekke om dokumentasjon, vern, formidling og forskning. I neste trinn handler det om fornying – utvikling av attraksjoner og opplevelse. I næringssammenheng handler det om å utvikle produkter og tjenester knyttet til kulturarven og sette dem i sammenheng med  hverandre. Slike handling skaper  ikke bare kunnskap om en fjern fortid, men bygger på en filosofi der en utvikler ny, innovativ kunnskap med utgangspunkt i fortidens kunnskap. Med dette bygger vi bro mellom fortid, nåtid og framtid. Dette forutsetter forskning på </a:t>
            </a:r>
            <a:r>
              <a:rPr lang="nb-NO" sz="1200" dirty="0" err="1" smtClean="0"/>
              <a:t>verdiskapningspotensiale</a:t>
            </a:r>
            <a:r>
              <a:rPr lang="nb-NO" sz="1200" dirty="0" smtClean="0"/>
              <a:t> mellom materiell og immateriell kulturarv.</a:t>
            </a:r>
          </a:p>
          <a:p>
            <a:pPr>
              <a:defRPr/>
            </a:pPr>
            <a:endParaRPr lang="nb-NO" sz="1200" dirty="0" smtClean="0"/>
          </a:p>
          <a:p>
            <a:pPr>
              <a:lnSpc>
                <a:spcPct val="80000"/>
              </a:lnSpc>
              <a:defRPr/>
            </a:pPr>
            <a:r>
              <a:rPr lang="nb-NO" sz="1200" b="1" dirty="0" smtClean="0">
                <a:solidFill>
                  <a:schemeClr val="accent1">
                    <a:lumMod val="50000"/>
                  </a:schemeClr>
                </a:solidFill>
                <a:latin typeface="Tahoma" pitchFamily="34" charset="0"/>
              </a:rPr>
              <a:t>Tiltak forskning med behov for økte midler</a:t>
            </a:r>
          </a:p>
          <a:p>
            <a:pPr>
              <a:lnSpc>
                <a:spcPct val="80000"/>
              </a:lnSpc>
              <a:defRPr/>
            </a:pPr>
            <a:r>
              <a:rPr lang="nb-NO" sz="1200" dirty="0" smtClean="0">
                <a:latin typeface="Tahoma" pitchFamily="34" charset="0"/>
              </a:rPr>
              <a:t> Økte ressurser i forbindelse med deltakelse i forskningsrelaterte  nettverkssamlinger. </a:t>
            </a:r>
          </a:p>
          <a:p>
            <a:pPr>
              <a:defRPr/>
            </a:pPr>
            <a:endParaRPr lang="nb-NO" sz="1200" dirty="0" smtClean="0"/>
          </a:p>
          <a:p>
            <a:pPr>
              <a:buFontTx/>
              <a:buNone/>
              <a:defRPr/>
            </a:pPr>
            <a:endParaRPr lang="nb-NO" sz="1200" dirty="0" smtClean="0"/>
          </a:p>
        </p:txBody>
      </p:sp>
      <p:sp>
        <p:nvSpPr>
          <p:cNvPr id="4" name="Plassholder for lysbildenummer 3"/>
          <p:cNvSpPr>
            <a:spLocks noGrp="1"/>
          </p:cNvSpPr>
          <p:nvPr>
            <p:ph type="sldNum" sz="quarter" idx="12"/>
          </p:nvPr>
        </p:nvSpPr>
        <p:spPr/>
        <p:txBody>
          <a:bodyPr/>
          <a:lstStyle/>
          <a:p>
            <a:pPr>
              <a:defRPr/>
            </a:pPr>
            <a:fld id="{75C8D43C-3C4E-4738-96C1-90C1DD8202F5}" type="slidenum">
              <a:rPr lang="nb-NO" smtClean="0"/>
              <a:pPr>
                <a:defRPr/>
              </a:pPr>
              <a:t>4</a:t>
            </a:fld>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Plassholder for innhold 2"/>
          <p:cNvSpPr>
            <a:spLocks noGrp="1"/>
          </p:cNvSpPr>
          <p:nvPr>
            <p:ph idx="1"/>
          </p:nvPr>
        </p:nvSpPr>
        <p:spPr>
          <a:xfrm>
            <a:off x="457200" y="428625"/>
            <a:ext cx="8229600" cy="5697538"/>
          </a:xfrm>
          <a:solidFill>
            <a:srgbClr val="CCECFF"/>
          </a:solidFill>
          <a:ln>
            <a:solidFill>
              <a:srgbClr val="FFFF00"/>
            </a:solidFill>
          </a:ln>
        </p:spPr>
        <p:txBody>
          <a:bodyPr/>
          <a:lstStyle/>
          <a:p>
            <a:pPr eaLnBrk="1" hangingPunct="1">
              <a:lnSpc>
                <a:spcPct val="80000"/>
              </a:lnSpc>
              <a:buFontTx/>
              <a:buNone/>
            </a:pPr>
            <a:r>
              <a:rPr lang="nb-NO" sz="1200" b="1" smtClean="0">
                <a:latin typeface="Tahoma" pitchFamily="34" charset="0"/>
              </a:rPr>
              <a:t>2. Forvaltning</a:t>
            </a:r>
          </a:p>
          <a:p>
            <a:pPr eaLnBrk="1" hangingPunct="1">
              <a:lnSpc>
                <a:spcPct val="80000"/>
              </a:lnSpc>
              <a:buFontTx/>
              <a:buNone/>
            </a:pPr>
            <a:r>
              <a:rPr lang="nb-NO" sz="1000" b="1" smtClean="0">
                <a:latin typeface="Tahoma" pitchFamily="34" charset="0"/>
              </a:rPr>
              <a:t> 	Mål: </a:t>
            </a:r>
          </a:p>
          <a:p>
            <a:pPr eaLnBrk="1" hangingPunct="1">
              <a:lnSpc>
                <a:spcPct val="80000"/>
              </a:lnSpc>
            </a:pPr>
            <a:r>
              <a:rPr lang="nb-NO" sz="1000" smtClean="0">
                <a:latin typeface="Tahoma" pitchFamily="34" charset="0"/>
              </a:rPr>
              <a:t>Ta vare på anlegg, arkiv og gjenstandsmateriale.</a:t>
            </a:r>
          </a:p>
          <a:p>
            <a:pPr eaLnBrk="1" hangingPunct="1">
              <a:lnSpc>
                <a:spcPct val="80000"/>
              </a:lnSpc>
            </a:pPr>
            <a:r>
              <a:rPr lang="nb-NO" sz="1000" smtClean="0">
                <a:latin typeface="Tahoma" pitchFamily="34" charset="0"/>
              </a:rPr>
              <a:t>Sikre høy kvalitet på båt- og bygningsvern, restaurering, tradisjonelt håndverk, og materialkunnskap.</a:t>
            </a:r>
          </a:p>
          <a:p>
            <a:pPr eaLnBrk="1" hangingPunct="1">
              <a:lnSpc>
                <a:spcPct val="80000"/>
              </a:lnSpc>
            </a:pPr>
            <a:r>
              <a:rPr lang="nb-NO" sz="1000" smtClean="0">
                <a:latin typeface="Tahoma" pitchFamily="34" charset="0"/>
              </a:rPr>
              <a:t>Drive holdnings skapende arbeid på bygningsvern</a:t>
            </a:r>
          </a:p>
          <a:p>
            <a:pPr eaLnBrk="1" hangingPunct="1">
              <a:lnSpc>
                <a:spcPct val="80000"/>
              </a:lnSpc>
            </a:pPr>
            <a:r>
              <a:rPr lang="nb-NO" sz="1000" smtClean="0">
                <a:latin typeface="Tahoma" pitchFamily="34" charset="0"/>
              </a:rPr>
              <a:t>Dokumentere, videreføre og formidler gamle håndverksteknikker og arbeidsprosesser.</a:t>
            </a:r>
          </a:p>
          <a:p>
            <a:pPr eaLnBrk="1" hangingPunct="1">
              <a:lnSpc>
                <a:spcPct val="80000"/>
              </a:lnSpc>
            </a:pPr>
            <a:r>
              <a:rPr lang="nb-NO" sz="1000" smtClean="0">
                <a:latin typeface="Tahoma" pitchFamily="34" charset="0"/>
              </a:rPr>
              <a:t>Tilby betalte tjenester til fylket, kommuner og privatpersoner.</a:t>
            </a:r>
          </a:p>
          <a:p>
            <a:pPr eaLnBrk="1" hangingPunct="1">
              <a:lnSpc>
                <a:spcPct val="80000"/>
              </a:lnSpc>
            </a:pPr>
            <a:r>
              <a:rPr lang="nb-NO" sz="1000" smtClean="0">
                <a:latin typeface="Tahoma" pitchFamily="34" charset="0"/>
              </a:rPr>
              <a:t>Sikre de verdier som Museet Midt er satt til å forvalte gjennom gode forvaltnings- og sikringsplaner og tiltak.</a:t>
            </a:r>
          </a:p>
          <a:p>
            <a:pPr eaLnBrk="1" hangingPunct="1">
              <a:lnSpc>
                <a:spcPct val="80000"/>
              </a:lnSpc>
            </a:pPr>
            <a:endParaRPr lang="nb-NO" sz="1000" smtClean="0">
              <a:latin typeface="Tahoma" pitchFamily="34" charset="0"/>
            </a:endParaRPr>
          </a:p>
          <a:p>
            <a:pPr eaLnBrk="1" hangingPunct="1">
              <a:lnSpc>
                <a:spcPct val="80000"/>
              </a:lnSpc>
              <a:buFontTx/>
              <a:buNone/>
            </a:pPr>
            <a:endParaRPr lang="nb-NO" sz="1000" smtClean="0">
              <a:latin typeface="Tahoma" pitchFamily="34" charset="0"/>
            </a:endParaRPr>
          </a:p>
          <a:p>
            <a:pPr eaLnBrk="1" hangingPunct="1">
              <a:lnSpc>
                <a:spcPct val="80000"/>
              </a:lnSpc>
              <a:buFontTx/>
              <a:buNone/>
            </a:pPr>
            <a:r>
              <a:rPr lang="nb-NO" sz="1000" b="1" smtClean="0">
                <a:latin typeface="Tahoma" pitchFamily="34" charset="0"/>
              </a:rPr>
              <a:t>I dag er det lite samsvar mellom ressursbehovet og tilgjengelige ressurser i Museet Midt</a:t>
            </a:r>
          </a:p>
          <a:p>
            <a:pPr eaLnBrk="1" hangingPunct="1">
              <a:lnSpc>
                <a:spcPct val="80000"/>
              </a:lnSpc>
              <a:buFontTx/>
              <a:buNone/>
            </a:pPr>
            <a:r>
              <a:rPr lang="nb-NO" sz="1000" smtClean="0">
                <a:latin typeface="Tahoma" pitchFamily="34" charset="0"/>
              </a:rPr>
              <a:t>Museet Midt står overfor store utfordringer på digitalsiden, spesielt med betydelige etterslep i forbindelse med samlingsforvaltningen.</a:t>
            </a:r>
          </a:p>
          <a:p>
            <a:pPr eaLnBrk="1" hangingPunct="1">
              <a:lnSpc>
                <a:spcPct val="80000"/>
              </a:lnSpc>
              <a:buFontTx/>
              <a:buNone/>
            </a:pPr>
            <a:r>
              <a:rPr lang="nb-NO" sz="1000" smtClean="0">
                <a:latin typeface="Tahoma" pitchFamily="34" charset="0"/>
              </a:rPr>
              <a:t>Denne arbeidsoppgaven prioriteres  framfor videre inntak av nye kulturhistoriske gjenstander.(jf. Innsamlingsplaner for Museet</a:t>
            </a:r>
          </a:p>
          <a:p>
            <a:pPr eaLnBrk="1" hangingPunct="1">
              <a:lnSpc>
                <a:spcPct val="80000"/>
              </a:lnSpc>
              <a:buFontTx/>
              <a:buNone/>
            </a:pPr>
            <a:r>
              <a:rPr lang="nb-NO" sz="1000" smtClean="0">
                <a:latin typeface="Tahoma" pitchFamily="34" charset="0"/>
              </a:rPr>
              <a:t>Midt iks. </a:t>
            </a:r>
          </a:p>
          <a:p>
            <a:pPr eaLnBrk="1" hangingPunct="1">
              <a:lnSpc>
                <a:spcPct val="80000"/>
              </a:lnSpc>
              <a:buFontTx/>
              <a:buNone/>
            </a:pPr>
            <a:endParaRPr lang="nb-NO" sz="1000" smtClean="0">
              <a:latin typeface="Tahoma" pitchFamily="34" charset="0"/>
            </a:endParaRPr>
          </a:p>
          <a:p>
            <a:pPr eaLnBrk="1" hangingPunct="1">
              <a:lnSpc>
                <a:spcPct val="80000"/>
              </a:lnSpc>
              <a:buFontTx/>
              <a:buNone/>
            </a:pPr>
            <a:r>
              <a:rPr lang="nb-NO" sz="1000" b="1" smtClean="0">
                <a:latin typeface="Tahoma" pitchFamily="34" charset="0"/>
              </a:rPr>
              <a:t>I tillegg er det presserende behov for økte ressurser innen bygningsvernet</a:t>
            </a:r>
          </a:p>
          <a:p>
            <a:pPr eaLnBrk="1" hangingPunct="1">
              <a:lnSpc>
                <a:spcPct val="80000"/>
              </a:lnSpc>
              <a:buFontTx/>
              <a:buNone/>
            </a:pPr>
            <a:r>
              <a:rPr lang="nb-NO" sz="1000" smtClean="0">
                <a:latin typeface="Tahoma" pitchFamily="34" charset="0"/>
              </a:rPr>
              <a:t>Innen bygningsvern er situasjonen pr. i dag:</a:t>
            </a:r>
          </a:p>
          <a:p>
            <a:pPr eaLnBrk="1" hangingPunct="1">
              <a:lnSpc>
                <a:spcPct val="80000"/>
              </a:lnSpc>
              <a:buFontTx/>
              <a:buNone/>
            </a:pPr>
            <a:r>
              <a:rPr lang="nb-NO" sz="1000" smtClean="0">
                <a:latin typeface="Tahoma" pitchFamily="34" charset="0"/>
              </a:rPr>
              <a:t>Antall bygninger:		102 (hvorav 77 antikvariske – 22 fredet)</a:t>
            </a:r>
          </a:p>
          <a:p>
            <a:pPr eaLnBrk="1" hangingPunct="1">
              <a:lnSpc>
                <a:spcPct val="80000"/>
              </a:lnSpc>
              <a:buFontTx/>
              <a:buNone/>
            </a:pPr>
            <a:r>
              <a:rPr lang="nb-NO" sz="1000" smtClean="0">
                <a:latin typeface="Tahoma" pitchFamily="34" charset="0"/>
              </a:rPr>
              <a:t>Antall kvadratmeter:		20000kvm (hvorav 16.041 antikvarisk/fredet)</a:t>
            </a:r>
          </a:p>
          <a:p>
            <a:pPr eaLnBrk="1" hangingPunct="1">
              <a:lnSpc>
                <a:spcPct val="80000"/>
              </a:lnSpc>
              <a:buFontTx/>
              <a:buNone/>
            </a:pPr>
            <a:r>
              <a:rPr lang="nb-NO" sz="1000" smtClean="0">
                <a:latin typeface="Tahoma" pitchFamily="34" charset="0"/>
              </a:rPr>
              <a:t>Antall båter / fartøy:		67 åpne bruksbåter og 4 fartøy (Torgunn Kathrine, Hauka, Skjærgård senior og Oter)</a:t>
            </a:r>
          </a:p>
          <a:p>
            <a:pPr eaLnBrk="1" hangingPunct="1">
              <a:lnSpc>
                <a:spcPct val="80000"/>
              </a:lnSpc>
              <a:buFontTx/>
              <a:buNone/>
            </a:pPr>
            <a:r>
              <a:rPr lang="nb-NO" sz="1000" smtClean="0">
                <a:latin typeface="Tahoma" pitchFamily="34" charset="0"/>
              </a:rPr>
              <a:t>Antall håndverkere:		</a:t>
            </a:r>
            <a:r>
              <a:rPr lang="nb-NO" sz="1000" b="1" smtClean="0">
                <a:latin typeface="Tahoma" pitchFamily="34" charset="0"/>
              </a:rPr>
              <a:t>5 årsverk </a:t>
            </a:r>
            <a:r>
              <a:rPr lang="nb-NO" sz="1000" smtClean="0">
                <a:latin typeface="Tahoma" pitchFamily="34" charset="0"/>
              </a:rPr>
              <a:t>– bygningsvern fordelt på tre avdelinger.</a:t>
            </a:r>
          </a:p>
          <a:p>
            <a:pPr>
              <a:buFontTx/>
              <a:buNone/>
            </a:pPr>
            <a:endParaRPr lang="nb-NO" sz="1000" b="1" smtClean="0"/>
          </a:p>
          <a:p>
            <a:pPr>
              <a:buFontTx/>
              <a:buNone/>
            </a:pPr>
            <a:r>
              <a:rPr lang="nb-NO" sz="1000" b="1" smtClean="0"/>
              <a:t> Bygningsmiljøer, konstruksjoner og anlegg</a:t>
            </a:r>
            <a:endParaRPr lang="nb-NO" sz="1000" smtClean="0"/>
          </a:p>
          <a:p>
            <a:r>
              <a:rPr lang="nb-NO" sz="1000" smtClean="0"/>
              <a:t>En stor del av museets bygningsmasse er lokalisert i et værmessig, ekstremt miljø.  (særlig Kulturmiljøet - fiskeværet Sør-Gjæslingan) Dette bidrar til ekstremt store, årlige restaurering - og vedlikeholds kostnader. </a:t>
            </a:r>
            <a:r>
              <a:rPr lang="nb-NO" sz="1000" b="1" smtClean="0"/>
              <a:t>Skal verdiene i kulturmiljøet sikres i henhold til intensjonen i kulturmiljøfredningen, må det etableres en håndverkerstilling som har hovedansvar for dette øyværet.</a:t>
            </a:r>
            <a:r>
              <a:rPr lang="nb-NO" sz="1000" b="1" smtClean="0">
                <a:solidFill>
                  <a:srgbClr val="FF0000"/>
                </a:solidFill>
              </a:rPr>
              <a:t> </a:t>
            </a:r>
            <a:endParaRPr lang="nb-NO" sz="1000" smtClean="0">
              <a:solidFill>
                <a:srgbClr val="FF0000"/>
              </a:solidFill>
            </a:endParaRPr>
          </a:p>
          <a:p>
            <a:pPr eaLnBrk="1" hangingPunct="1">
              <a:lnSpc>
                <a:spcPct val="80000"/>
              </a:lnSpc>
              <a:buFontTx/>
              <a:buNone/>
            </a:pPr>
            <a:endParaRPr lang="nb-NO" sz="1000" smtClean="0">
              <a:latin typeface="Tahoma" pitchFamily="34" charset="0"/>
            </a:endParaRPr>
          </a:p>
          <a:p>
            <a:pPr eaLnBrk="1" hangingPunct="1">
              <a:lnSpc>
                <a:spcPct val="80000"/>
              </a:lnSpc>
              <a:buFontTx/>
              <a:buNone/>
            </a:pPr>
            <a:r>
              <a:rPr lang="nb-NO" sz="1000" b="1" smtClean="0">
                <a:latin typeface="Tahoma" pitchFamily="34" charset="0"/>
              </a:rPr>
              <a:t>Regionale behov</a:t>
            </a:r>
            <a:r>
              <a:rPr lang="nb-NO" sz="1000" smtClean="0">
                <a:latin typeface="Tahoma" pitchFamily="34" charset="0"/>
              </a:rPr>
              <a:t>: De ubemannede museene har til sammen en betydelig bygningsmasse. I utarbeidelse av restaurerings – og gjennomføringsplaner er det behov for rådgivende kompetanse fra håndverker i 20% stilling. Med museets nåværende håndverkerressurs er dette vanskelig å løse.  Styrkes den samlete håndverkerstab med en stilling, åpner dette for mer rådgivende funksjoner i regionen</a:t>
            </a:r>
          </a:p>
          <a:p>
            <a:pPr eaLnBrk="1" hangingPunct="1">
              <a:lnSpc>
                <a:spcPct val="80000"/>
              </a:lnSpc>
              <a:buFontTx/>
              <a:buNone/>
            </a:pPr>
            <a:endParaRPr lang="nb-NO" sz="1000" smtClean="0">
              <a:latin typeface="Tahoma" pitchFamily="34" charset="0"/>
            </a:endParaRPr>
          </a:p>
          <a:p>
            <a:pPr eaLnBrk="1" hangingPunct="1">
              <a:lnSpc>
                <a:spcPct val="80000"/>
              </a:lnSpc>
            </a:pPr>
            <a:r>
              <a:rPr lang="nb-NO" sz="1000" b="1" smtClean="0">
                <a:latin typeface="Tahoma" pitchFamily="34" charset="0"/>
              </a:rPr>
              <a:t>Tiltak: </a:t>
            </a:r>
            <a:r>
              <a:rPr lang="nb-NO" sz="1000" smtClean="0">
                <a:latin typeface="Tahoma" pitchFamily="34" charset="0"/>
              </a:rPr>
              <a:t>	</a:t>
            </a:r>
            <a:r>
              <a:rPr lang="nb-NO" sz="1000" b="1" smtClean="0">
                <a:latin typeface="Tahoma" pitchFamily="34" charset="0"/>
              </a:rPr>
              <a:t>Opprette ny stilling som håndverker med hovedansvar for det fredete kulturmiljøet Sør-Gjæslingan – totalt 22	museale bygg.</a:t>
            </a:r>
          </a:p>
          <a:p>
            <a:pPr eaLnBrk="1" hangingPunct="1">
              <a:lnSpc>
                <a:spcPct val="80000"/>
              </a:lnSpc>
              <a:buFontTx/>
              <a:buNone/>
            </a:pPr>
            <a:r>
              <a:rPr lang="nb-NO" sz="1000" b="1" smtClean="0">
                <a:latin typeface="Tahoma" pitchFamily="34" charset="0"/>
              </a:rPr>
              <a:t>	             </a:t>
            </a:r>
          </a:p>
          <a:p>
            <a:pPr eaLnBrk="1" hangingPunct="1">
              <a:lnSpc>
                <a:spcPct val="80000"/>
              </a:lnSpc>
            </a:pPr>
            <a:r>
              <a:rPr lang="nb-NO" sz="1000" b="1" smtClean="0">
                <a:latin typeface="Tahoma" pitchFamily="34" charset="0"/>
              </a:rPr>
              <a:t>                Øke midler til generelt vedlikehold av bygningsmassen ved Museet Midt – 102 bygg og anlegg.</a:t>
            </a:r>
          </a:p>
          <a:p>
            <a:pPr eaLnBrk="1" hangingPunct="1">
              <a:lnSpc>
                <a:spcPct val="80000"/>
              </a:lnSpc>
              <a:buFontTx/>
              <a:buNone/>
            </a:pPr>
            <a:r>
              <a:rPr lang="nb-NO" sz="1000" b="1" smtClean="0">
                <a:latin typeface="Tahoma" pitchFamily="34" charset="0"/>
              </a:rPr>
              <a:t>		</a:t>
            </a:r>
            <a:endParaRPr lang="nb-NO" sz="1000" b="1" u="sng" smtClean="0">
              <a:solidFill>
                <a:schemeClr val="hlink"/>
              </a:solidFill>
              <a:latin typeface="Tahoma" pitchFamily="34" charset="0"/>
            </a:endParaRPr>
          </a:p>
          <a:p>
            <a:pPr eaLnBrk="1" hangingPunct="1">
              <a:lnSpc>
                <a:spcPct val="80000"/>
              </a:lnSpc>
              <a:buFontTx/>
              <a:buNone/>
            </a:pPr>
            <a:endParaRPr lang="nb-NO" sz="1000" smtClean="0">
              <a:latin typeface="Tahoma" pitchFamily="34" charset="0"/>
            </a:endParaRPr>
          </a:p>
          <a:p>
            <a:endParaRPr lang="nb-NO" sz="1000" smtClean="0"/>
          </a:p>
        </p:txBody>
      </p:sp>
      <p:sp>
        <p:nvSpPr>
          <p:cNvPr id="6147" name="Rektangel 3"/>
          <p:cNvSpPr>
            <a:spLocks noChangeArrowheads="1"/>
          </p:cNvSpPr>
          <p:nvPr/>
        </p:nvSpPr>
        <p:spPr bwMode="auto">
          <a:xfrm>
            <a:off x="468313" y="404813"/>
            <a:ext cx="8207375" cy="1368425"/>
          </a:xfrm>
          <a:prstGeom prst="rect">
            <a:avLst/>
          </a:prstGeom>
          <a:noFill/>
          <a:ln w="19050" algn="ctr">
            <a:solidFill>
              <a:srgbClr val="FFCC99"/>
            </a:solidFill>
            <a:round/>
            <a:headEnd/>
            <a:tailEnd/>
          </a:ln>
        </p:spPr>
        <p:txBody>
          <a:bodyPr wrap="none" anchor="ctr"/>
          <a:lstStyle/>
          <a:p>
            <a:endParaRPr lang="nb-NO"/>
          </a:p>
        </p:txBody>
      </p:sp>
      <p:sp>
        <p:nvSpPr>
          <p:cNvPr id="5" name="Plassholder for lysbildenummer 4"/>
          <p:cNvSpPr>
            <a:spLocks noGrp="1"/>
          </p:cNvSpPr>
          <p:nvPr>
            <p:ph type="sldNum" sz="quarter" idx="12"/>
          </p:nvPr>
        </p:nvSpPr>
        <p:spPr/>
        <p:txBody>
          <a:bodyPr/>
          <a:lstStyle/>
          <a:p>
            <a:pPr>
              <a:defRPr/>
            </a:pPr>
            <a:fld id="{E296123A-AFEA-4DA3-B71B-782D0470CD79}" type="slidenum">
              <a:rPr lang="nb-NO" smtClean="0"/>
              <a:pPr>
                <a:defRPr/>
              </a:pPr>
              <a:t>5</a:t>
            </a:fld>
            <a:endParaRPr lang="nb-N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395288" y="404813"/>
            <a:ext cx="8353425" cy="5976937"/>
          </a:xfrm>
          <a:prstGeom prst="rect">
            <a:avLst/>
          </a:prstGeom>
          <a:noFill/>
          <a:ln w="19050">
            <a:noFill/>
            <a:miter lim="800000"/>
            <a:headEnd/>
            <a:tailEnd/>
          </a:ln>
        </p:spPr>
        <p:txBody>
          <a:bodyPr wrap="none" anchor="ctr"/>
          <a:lstStyle/>
          <a:p>
            <a:pPr marL="177800" algn="ctr"/>
            <a:endParaRPr lang="nb-NO" sz="1000">
              <a:latin typeface="Tahoma" pitchFamily="34" charset="0"/>
            </a:endParaRPr>
          </a:p>
        </p:txBody>
      </p:sp>
      <p:sp>
        <p:nvSpPr>
          <p:cNvPr id="5123" name="Rectangle 5"/>
          <p:cNvSpPr>
            <a:spLocks noChangeArrowheads="1"/>
          </p:cNvSpPr>
          <p:nvPr/>
        </p:nvSpPr>
        <p:spPr bwMode="auto">
          <a:xfrm>
            <a:off x="395288" y="617538"/>
            <a:ext cx="8569325" cy="6240462"/>
          </a:xfrm>
          <a:prstGeom prst="rect">
            <a:avLst/>
          </a:prstGeom>
          <a:solidFill>
            <a:schemeClr val="accent1"/>
          </a:solidFill>
          <a:ln w="9525">
            <a:solidFill>
              <a:srgbClr val="FFFF00"/>
            </a:solidFill>
            <a:miter lim="800000"/>
            <a:headEnd/>
            <a:tailEnd/>
          </a:ln>
        </p:spPr>
        <p:txBody>
          <a:bodyPr anchor="ctr">
            <a:spAutoFit/>
          </a:bodyPr>
          <a:lstStyle/>
          <a:p>
            <a:pPr>
              <a:lnSpc>
                <a:spcPct val="80000"/>
              </a:lnSpc>
              <a:spcBef>
                <a:spcPct val="20000"/>
              </a:spcBef>
              <a:defRPr/>
            </a:pPr>
            <a:r>
              <a:rPr lang="nb-NO" b="1" dirty="0">
                <a:latin typeface="Tahoma" pitchFamily="34" charset="0"/>
              </a:rPr>
              <a:t>3.  Formidling</a:t>
            </a:r>
            <a:endParaRPr lang="nb-NO" sz="1000" b="1" dirty="0">
              <a:latin typeface="Tahoma" pitchFamily="34" charset="0"/>
            </a:endParaRPr>
          </a:p>
          <a:p>
            <a:pPr>
              <a:defRPr/>
            </a:pPr>
            <a:endParaRPr lang="nb-NO" sz="1000" b="1" dirty="0">
              <a:latin typeface="Tahoma" pitchFamily="34" charset="0"/>
            </a:endParaRPr>
          </a:p>
          <a:p>
            <a:pPr>
              <a:defRPr/>
            </a:pPr>
            <a:r>
              <a:rPr lang="nb-NO" sz="1000" b="1" dirty="0">
                <a:latin typeface="Tahoma" pitchFamily="34" charset="0"/>
              </a:rPr>
              <a:t>Mål: 	</a:t>
            </a:r>
          </a:p>
          <a:p>
            <a:pPr lvl="1">
              <a:buFont typeface="Arial" pitchFamily="34" charset="0"/>
              <a:buChar char="•"/>
              <a:defRPr/>
            </a:pPr>
            <a:r>
              <a:rPr lang="nb-NO" sz="1000" b="1" dirty="0">
                <a:latin typeface="Tahoma" pitchFamily="34" charset="0"/>
              </a:rPr>
              <a:t> Sikre at formidling skaper identitet, mangfold, refleksjon og bolyst. </a:t>
            </a:r>
          </a:p>
          <a:p>
            <a:pPr lvl="1">
              <a:buFont typeface="Arial" pitchFamily="34" charset="0"/>
              <a:buChar char="•"/>
              <a:defRPr/>
            </a:pPr>
            <a:r>
              <a:rPr lang="nb-NO" sz="1000" b="1" dirty="0">
                <a:latin typeface="Tahoma" pitchFamily="34" charset="0"/>
              </a:rPr>
              <a:t> Styrke kvaliteten, variasjon og bredde i vår formidling.</a:t>
            </a:r>
          </a:p>
          <a:p>
            <a:pPr lvl="1">
              <a:buFont typeface="Arial" pitchFamily="34" charset="0"/>
              <a:buChar char="•"/>
              <a:defRPr/>
            </a:pPr>
            <a:r>
              <a:rPr lang="nb-NO" sz="1000" b="1" dirty="0">
                <a:latin typeface="Tahoma" pitchFamily="34" charset="0"/>
              </a:rPr>
              <a:t> Øke besøket på alle formidlingsarenaer, særlig for barn og barnefamilier. (Jfr. st. melding 49 og Strategisk   museumsplattform for Nord-Trøndelag.)</a:t>
            </a:r>
          </a:p>
          <a:p>
            <a:pPr lvl="1">
              <a:buFont typeface="Arial" pitchFamily="34" charset="0"/>
              <a:buChar char="•"/>
              <a:defRPr/>
            </a:pPr>
            <a:r>
              <a:rPr lang="nb-NO" sz="1000" b="1" dirty="0">
                <a:latin typeface="Tahoma" pitchFamily="34" charset="0"/>
              </a:rPr>
              <a:t> Formidling som bidrar til økt egeninntjening.</a:t>
            </a:r>
          </a:p>
          <a:p>
            <a:pPr lvl="1">
              <a:buFont typeface="Arial" pitchFamily="34" charset="0"/>
              <a:buChar char="•"/>
              <a:defRPr/>
            </a:pPr>
            <a:endParaRPr lang="nb-NO" sz="1000" b="1" dirty="0">
              <a:latin typeface="Tahoma" pitchFamily="34" charset="0"/>
            </a:endParaRPr>
          </a:p>
          <a:p>
            <a:pPr>
              <a:defRPr/>
            </a:pPr>
            <a:r>
              <a:rPr lang="nb-NO" sz="1000" dirty="0">
                <a:latin typeface="Tahoma" pitchFamily="34" charset="0"/>
              </a:rPr>
              <a:t>Museet har et godt besøk av barn og unge. Base for ambulerende formidlingsvirksomhet er i Namsos. Kystmuseet har et spesielt </a:t>
            </a:r>
          </a:p>
          <a:p>
            <a:pPr>
              <a:defRPr/>
            </a:pPr>
            <a:r>
              <a:rPr lang="nb-NO" sz="1000" dirty="0">
                <a:latin typeface="Tahoma" pitchFamily="34" charset="0"/>
              </a:rPr>
              <a:t>ansvar for formidling av samtidshistorie og kystkultur. Norsk sagbruksmuseum for sagbrukshistorien.  Kunstmuseet for kunst i Nord-Trøndelag og Namdalsmuseet, skog, utmarkshistorie og byhistorie.</a:t>
            </a:r>
          </a:p>
          <a:p>
            <a:pPr>
              <a:defRPr/>
            </a:pPr>
            <a:endParaRPr lang="nb-NO" sz="1000" dirty="0">
              <a:latin typeface="Tahoma" pitchFamily="34" charset="0"/>
            </a:endParaRPr>
          </a:p>
          <a:p>
            <a:pPr>
              <a:defRPr/>
            </a:pPr>
            <a:r>
              <a:rPr lang="nb-NO" sz="1000" dirty="0">
                <a:latin typeface="Tahoma" pitchFamily="34" charset="0"/>
              </a:rPr>
              <a:t>Tiltak:	Utvikle nett- / digitalformidling</a:t>
            </a:r>
          </a:p>
          <a:p>
            <a:pPr>
              <a:defRPr/>
            </a:pPr>
            <a:r>
              <a:rPr lang="nb-NO" sz="1000" dirty="0">
                <a:latin typeface="Tahoma" pitchFamily="34" charset="0"/>
              </a:rPr>
              <a:t>	Tilskudd til årlig gjennomføring av Skreifestivalen med vandreteateret ”Den første lille by på en øy” . </a:t>
            </a:r>
          </a:p>
          <a:p>
            <a:pPr>
              <a:defRPr/>
            </a:pPr>
            <a:r>
              <a:rPr lang="nb-NO" sz="1000" dirty="0">
                <a:latin typeface="Tahoma" pitchFamily="34" charset="0"/>
              </a:rPr>
              <a:t>	Arbeidsarven i sagbruksindustrien, dokumentasjon og registrering (fortsettelse 2015)</a:t>
            </a:r>
          </a:p>
          <a:p>
            <a:pPr>
              <a:defRPr/>
            </a:pPr>
            <a:r>
              <a:rPr lang="nb-NO" sz="1000" dirty="0">
                <a:latin typeface="Tahoma" pitchFamily="34" charset="0"/>
              </a:rPr>
              <a:t>	Videreføre arbeidet med handlingsbåren kunnskap, innenfor bygningsvern og sagbrukshistorie /  dampsagsindustrien 	gjennom kursvirksomhet. </a:t>
            </a:r>
          </a:p>
          <a:p>
            <a:pPr>
              <a:defRPr/>
            </a:pPr>
            <a:r>
              <a:rPr lang="nb-NO" sz="1000" dirty="0">
                <a:latin typeface="Tahoma" pitchFamily="34" charset="0"/>
              </a:rPr>
              <a:t>	Videreføre og videreutvikle ambulerende formidlingstilbud (DKS) i Namdalen og i hele fylket forøvrig .</a:t>
            </a:r>
          </a:p>
          <a:p>
            <a:pPr>
              <a:defRPr/>
            </a:pPr>
            <a:r>
              <a:rPr lang="nb-NO" sz="1000" dirty="0">
                <a:latin typeface="Tahoma" pitchFamily="34" charset="0"/>
              </a:rPr>
              <a:t>	Realisere  publikumsbygg ved avdeling Sagbruksmuseet.</a:t>
            </a:r>
          </a:p>
          <a:p>
            <a:pPr>
              <a:defRPr/>
            </a:pPr>
            <a:endParaRPr lang="nb-NO" sz="1000" dirty="0">
              <a:latin typeface="Tahoma" pitchFamily="34" charset="0"/>
            </a:endParaRPr>
          </a:p>
          <a:p>
            <a:pPr>
              <a:defRPr/>
            </a:pPr>
            <a:r>
              <a:rPr lang="nb-NO" u="sng" dirty="0">
                <a:solidFill>
                  <a:schemeClr val="hlink"/>
                </a:solidFill>
                <a:latin typeface="Tahoma" pitchFamily="34" charset="0"/>
              </a:rPr>
              <a:t>Tiltak med behov for økte midler:</a:t>
            </a:r>
          </a:p>
          <a:p>
            <a:pPr>
              <a:buFont typeface="Arial" pitchFamily="34" charset="0"/>
              <a:buChar char="•"/>
              <a:defRPr/>
            </a:pPr>
            <a:r>
              <a:rPr lang="nb-NO" sz="900" b="1" dirty="0">
                <a:latin typeface="Tahoma" pitchFamily="34" charset="0"/>
              </a:rPr>
              <a:t> Stilling som formidler med ansvar for Kunstmuseet Nord-Trøndelag 100% </a:t>
            </a:r>
            <a:endParaRPr lang="nb-NO" sz="900" dirty="0">
              <a:solidFill>
                <a:schemeClr val="accent1">
                  <a:lumMod val="50000"/>
                </a:schemeClr>
              </a:solidFill>
              <a:latin typeface="Tahoma" pitchFamily="34" charset="0"/>
            </a:endParaRPr>
          </a:p>
          <a:p>
            <a:pPr>
              <a:buFont typeface="Arial" pitchFamily="34" charset="0"/>
              <a:buChar char="•"/>
              <a:defRPr/>
            </a:pPr>
            <a:r>
              <a:rPr lang="nb-NO" sz="900" dirty="0">
                <a:latin typeface="Tahoma" pitchFamily="34" charset="0"/>
              </a:rPr>
              <a:t> Økt stillingsandel for formidler  50% på Norsk sagbruksmuseum, Spillum Dampsag &amp; Høvleri</a:t>
            </a:r>
          </a:p>
          <a:p>
            <a:pPr>
              <a:buFont typeface="Arial" pitchFamily="34" charset="0"/>
              <a:buChar char="•"/>
              <a:defRPr/>
            </a:pPr>
            <a:r>
              <a:rPr lang="nb-NO" sz="900" dirty="0">
                <a:latin typeface="Tahoma" pitchFamily="34" charset="0"/>
              </a:rPr>
              <a:t> Økt stillingsandel for formidler  50% på Namdalsmuseet</a:t>
            </a:r>
          </a:p>
          <a:p>
            <a:pPr>
              <a:buFont typeface="Arial" pitchFamily="34" charset="0"/>
              <a:buChar char="•"/>
              <a:defRPr/>
            </a:pPr>
            <a:r>
              <a:rPr lang="nb-NO" sz="900" dirty="0">
                <a:latin typeface="Tahoma" pitchFamily="34" charset="0"/>
              </a:rPr>
              <a:t> Økt stillingsandel for formidler  50% på Kystmuseet i Nord-Trøndelag</a:t>
            </a:r>
          </a:p>
          <a:p>
            <a:pPr>
              <a:defRPr/>
            </a:pPr>
            <a:endParaRPr lang="nb-NO" sz="900" dirty="0">
              <a:latin typeface="Tahoma" pitchFamily="34" charset="0"/>
            </a:endParaRPr>
          </a:p>
          <a:p>
            <a:pPr>
              <a:buFont typeface="Arial" pitchFamily="34" charset="0"/>
              <a:buChar char="•"/>
              <a:defRPr/>
            </a:pPr>
            <a:r>
              <a:rPr lang="nb-NO" sz="900" b="1" dirty="0">
                <a:latin typeface="Tahoma" pitchFamily="34" charset="0"/>
              </a:rPr>
              <a:t> Økning i ordinær driftsstøtte til gjennomføring av Skreifestivalen inkludert vandreteateret ”Den første lille by på en øy”. </a:t>
            </a:r>
          </a:p>
          <a:p>
            <a:pPr>
              <a:defRPr/>
            </a:pPr>
            <a:r>
              <a:rPr lang="nb-NO" sz="900" dirty="0">
                <a:latin typeface="Tahoma" pitchFamily="34" charset="0"/>
              </a:rPr>
              <a:t> Skreifestivalen er et stort regionalt kulturarrangement som organiseres av Museet Midt og Vikna næringsforening. Denne hyllesten til skreien og skreifiskets  betydning for befolkningen i Midt-Norge er en sentralt formidlingsarena for Museet Midt, der alle avdelingene deltar aktivt. Et sentralt element i festivalen er vandreteateret. ”Den første by på en liten øy” er et stort, kulturformidlingsprosjekt som er utviklet av Museet Midt avd. Kystmuseet</a:t>
            </a:r>
          </a:p>
          <a:p>
            <a:pPr>
              <a:defRPr/>
            </a:pPr>
            <a:r>
              <a:rPr lang="nb-NO" sz="900" dirty="0">
                <a:latin typeface="Tahoma" pitchFamily="34" charset="0"/>
              </a:rPr>
              <a:t>Produksjonen gjennomføres i tett samarbeid med de to store amatørteaterlag i Ytre Namdal, Barbro teateret og Teater Maritime. Til sammen var 140 aktører fra fire kystkommuner i fylket involvert. Teaterstykket  formidler regionens rike skreifiskerier og dagliglivet i Ytre Namdal på tidlig 1900-tall. </a:t>
            </a:r>
          </a:p>
          <a:p>
            <a:pPr>
              <a:defRPr/>
            </a:pPr>
            <a:r>
              <a:rPr lang="nb-NO" sz="900" dirty="0">
                <a:latin typeface="Tahoma" pitchFamily="34" charset="0"/>
              </a:rPr>
              <a:t>Stykke ble første gang satt opp i 2007 og har årlig hatt i overkant av 1000 tilskuere. </a:t>
            </a:r>
            <a:endParaRPr lang="nb-NO" sz="900" dirty="0">
              <a:solidFill>
                <a:schemeClr val="accent1">
                  <a:lumMod val="50000"/>
                </a:schemeClr>
              </a:solidFill>
              <a:latin typeface="Tahoma" pitchFamily="34" charset="0"/>
            </a:endParaRPr>
          </a:p>
          <a:p>
            <a:pPr>
              <a:defRPr/>
            </a:pPr>
            <a:endParaRPr lang="nb-NO" dirty="0">
              <a:solidFill>
                <a:schemeClr val="accent1">
                  <a:lumMod val="50000"/>
                </a:schemeClr>
              </a:solidFill>
              <a:latin typeface="Tahoma" pitchFamily="34" charset="0"/>
            </a:endParaRPr>
          </a:p>
          <a:p>
            <a:pPr>
              <a:defRPr/>
            </a:pPr>
            <a:r>
              <a:rPr lang="nb-NO" dirty="0">
                <a:solidFill>
                  <a:schemeClr val="accent1">
                    <a:lumMod val="50000"/>
                  </a:schemeClr>
                </a:solidFill>
                <a:latin typeface="Tahoma" pitchFamily="34" charset="0"/>
              </a:rPr>
              <a:t>Tiltak med behov for engangsstøtte</a:t>
            </a:r>
          </a:p>
          <a:p>
            <a:pPr>
              <a:defRPr/>
            </a:pPr>
            <a:r>
              <a:rPr lang="nb-NO" sz="900" b="1" dirty="0">
                <a:latin typeface="Tahoma" pitchFamily="34" charset="0"/>
              </a:rPr>
              <a:t>Utvikle nett-/digital formidling</a:t>
            </a:r>
            <a:r>
              <a:rPr lang="nb-NO" sz="900" dirty="0">
                <a:latin typeface="Tahoma" pitchFamily="34" charset="0"/>
              </a:rPr>
              <a:t>. </a:t>
            </a:r>
          </a:p>
          <a:p>
            <a:pPr>
              <a:defRPr/>
            </a:pPr>
            <a:r>
              <a:rPr lang="nb-NO" sz="900" dirty="0">
                <a:latin typeface="Tahoma" pitchFamily="34" charset="0"/>
              </a:rPr>
              <a:t>Museumslandskapet i Namdalen karakteriseres av faginstitusjoner med nasjonalt perspektiv i sin virksomhet og formidling. For å kunne nå ut til størst mulig publikum, framstår digital formidling som et nyttig verktøy. Prosjektet søkes finansiert eksternt gjennom Kulturrådetss prosjektmidler og fylkeskommunen. </a:t>
            </a:r>
          </a:p>
          <a:p>
            <a:pPr>
              <a:defRPr/>
            </a:pPr>
            <a:endParaRPr lang="nb-NO" sz="900" dirty="0">
              <a:latin typeface="Tahoma" pitchFamily="34" charset="0"/>
            </a:endParaRPr>
          </a:p>
          <a:p>
            <a:pPr>
              <a:defRPr/>
            </a:pPr>
            <a:endParaRPr lang="nb-NO" sz="1000" dirty="0">
              <a:latin typeface="Tahoma" pitchFamily="34" charset="0"/>
            </a:endParaRPr>
          </a:p>
        </p:txBody>
      </p:sp>
      <p:sp>
        <p:nvSpPr>
          <p:cNvPr id="7172" name="Rektangel 3"/>
          <p:cNvSpPr>
            <a:spLocks noChangeArrowheads="1"/>
          </p:cNvSpPr>
          <p:nvPr/>
        </p:nvSpPr>
        <p:spPr bwMode="auto">
          <a:xfrm>
            <a:off x="395288" y="620713"/>
            <a:ext cx="8569325" cy="1366837"/>
          </a:xfrm>
          <a:prstGeom prst="rect">
            <a:avLst/>
          </a:prstGeom>
          <a:noFill/>
          <a:ln w="19050" algn="ctr">
            <a:solidFill>
              <a:srgbClr val="FFCC99"/>
            </a:solidFill>
            <a:round/>
            <a:headEnd/>
            <a:tailEnd/>
          </a:ln>
        </p:spPr>
        <p:txBody>
          <a:bodyPr wrap="none" anchor="ctr"/>
          <a:lstStyle/>
          <a:p>
            <a:endParaRPr lang="nb-NO"/>
          </a:p>
        </p:txBody>
      </p:sp>
      <p:sp>
        <p:nvSpPr>
          <p:cNvPr id="6" name="Plassholder for lysbildenummer 5"/>
          <p:cNvSpPr>
            <a:spLocks noGrp="1"/>
          </p:cNvSpPr>
          <p:nvPr>
            <p:ph type="sldNum" sz="quarter" idx="12"/>
          </p:nvPr>
        </p:nvSpPr>
        <p:spPr/>
        <p:txBody>
          <a:bodyPr/>
          <a:lstStyle/>
          <a:p>
            <a:pPr>
              <a:defRPr/>
            </a:pPr>
            <a:fld id="{920194A1-0F66-4E70-900A-A7537204381F}" type="slidenum">
              <a:rPr lang="nb-NO" smtClean="0"/>
              <a:pPr>
                <a:defRPr/>
              </a:pPr>
              <a:t>6</a:t>
            </a:fld>
            <a:endParaRPr lang="nb-N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solidFill>
            <a:srgbClr val="CCECFF"/>
          </a:solidFill>
        </p:spPr>
        <p:txBody>
          <a:bodyPr/>
          <a:lstStyle/>
          <a:p>
            <a:pPr algn="l">
              <a:defRPr/>
            </a:pPr>
            <a:r>
              <a:rPr lang="nb-NO" sz="1050" dirty="0" smtClean="0"/>
              <a:t/>
            </a:r>
            <a:br>
              <a:rPr lang="nb-NO" sz="1050" dirty="0" smtClean="0"/>
            </a:br>
            <a:r>
              <a:rPr lang="nb-NO" sz="1050" dirty="0" smtClean="0"/>
              <a:t/>
            </a:r>
            <a:br>
              <a:rPr lang="nb-NO" sz="1050" dirty="0" smtClean="0"/>
            </a:br>
            <a:r>
              <a:rPr lang="nb-NO" sz="1050" b="1" dirty="0" smtClean="0"/>
              <a:t>4. FORNYING</a:t>
            </a:r>
            <a:r>
              <a:rPr lang="nb-NO" sz="1050" dirty="0" smtClean="0"/>
              <a:t/>
            </a:r>
            <a:br>
              <a:rPr lang="nb-NO" sz="1050" dirty="0" smtClean="0"/>
            </a:br>
            <a:r>
              <a:rPr lang="nb-NO" sz="1050" dirty="0" smtClean="0"/>
              <a:t> </a:t>
            </a:r>
            <a:r>
              <a:rPr lang="nb-NO" sz="1000" dirty="0" smtClean="0"/>
              <a:t>Mål : </a:t>
            </a:r>
            <a:br>
              <a:rPr lang="nb-NO" sz="1000" dirty="0" smtClean="0"/>
            </a:br>
            <a:r>
              <a:rPr lang="nb-NO" sz="1000" dirty="0" smtClean="0"/>
              <a:t> Ha en organisasjon som er tilpasset de utfordringer som vi står overfor.</a:t>
            </a:r>
            <a:br>
              <a:rPr lang="nb-NO" sz="1000" dirty="0" smtClean="0"/>
            </a:br>
            <a:r>
              <a:rPr lang="nb-NO" sz="1000" dirty="0" smtClean="0"/>
              <a:t> Være en enda bedre samarbeidspartner overfor reiseliv og kulturarvbasert næringsliv</a:t>
            </a:r>
            <a:br>
              <a:rPr lang="nb-NO" sz="1000" dirty="0" smtClean="0"/>
            </a:br>
            <a:r>
              <a:rPr lang="nb-NO" sz="1000" dirty="0" smtClean="0"/>
              <a:t> Bidra til attraksjonsbygging i Namdalen og herunder utnytte potensialet i overordnede planer.</a:t>
            </a:r>
            <a:br>
              <a:rPr lang="nb-NO" sz="1000" dirty="0" smtClean="0"/>
            </a:br>
            <a:r>
              <a:rPr lang="nb-NO" sz="1000" dirty="0" smtClean="0"/>
              <a:t> Legge til rette for å samle alle kommunene i Namdal inni Museet Midt.</a:t>
            </a:r>
            <a:br>
              <a:rPr lang="nb-NO" sz="1000" dirty="0" smtClean="0"/>
            </a:br>
            <a:r>
              <a:rPr lang="nb-NO" sz="1000" dirty="0" smtClean="0"/>
              <a:t/>
            </a:r>
            <a:br>
              <a:rPr lang="nb-NO" sz="1000" dirty="0" smtClean="0"/>
            </a:br>
            <a:r>
              <a:rPr lang="nb-NO" sz="1000" dirty="0" smtClean="0"/>
              <a:t/>
            </a:r>
            <a:br>
              <a:rPr lang="nb-NO" sz="1000" dirty="0" smtClean="0"/>
            </a:br>
            <a:endParaRPr lang="nb-NO" sz="1000" dirty="0"/>
          </a:p>
        </p:txBody>
      </p:sp>
      <p:sp>
        <p:nvSpPr>
          <p:cNvPr id="6147" name="Plassholder for innhold 2"/>
          <p:cNvSpPr>
            <a:spLocks noGrp="1"/>
          </p:cNvSpPr>
          <p:nvPr>
            <p:ph idx="1"/>
          </p:nvPr>
        </p:nvSpPr>
        <p:spPr>
          <a:xfrm>
            <a:off x="468313" y="1557338"/>
            <a:ext cx="8229600" cy="4319587"/>
          </a:xfrm>
          <a:solidFill>
            <a:srgbClr val="EAEAEA"/>
          </a:solidFill>
          <a:ln>
            <a:solidFill>
              <a:schemeClr val="bg1">
                <a:lumMod val="85000"/>
              </a:schemeClr>
            </a:solidFill>
          </a:ln>
        </p:spPr>
        <p:txBody>
          <a:bodyPr/>
          <a:lstStyle/>
          <a:p>
            <a:pPr>
              <a:defRPr/>
            </a:pPr>
            <a:r>
              <a:rPr lang="nb-NO" sz="1000" dirty="0" smtClean="0"/>
              <a:t>Museet Midt iks fikk i 2012 6 nye eierkommuner: Namsskogan, Lierne, Grong, Overhalla, Fosnes og Nærøy. De nye kommunen og Nord-Trøndelag fylkeskommune har bidratt til at museet har fått ansatt to distriktskonservatorer. Museet Midt vil i 2015 gjennomføre nye tiltak overfor medlemskommunene bl.a. basert på kompetansehevende kurs og bistand til attraksjonsbygging og formidling. Det er ønskelig at flere Namdalskommuner søker eierskap i den konsoliderte museumsenheten.</a:t>
            </a:r>
          </a:p>
          <a:p>
            <a:pPr>
              <a:defRPr/>
            </a:pPr>
            <a:r>
              <a:rPr lang="nb-NO" sz="1000" dirty="0" smtClean="0"/>
              <a:t>Et aktivt og ny- tenkende museum kan by på varierte kulturopplevelser som vil være med på å gjøre kommunen/ regionen mer attraktiv for turister. Museet kan dermed være en viktig faktor innen reiselivsstrategi og –utvikling og skape positive ringvirkninger for næringslivet.</a:t>
            </a:r>
          </a:p>
          <a:p>
            <a:pPr>
              <a:defRPr/>
            </a:pPr>
            <a:r>
              <a:rPr lang="nb-NO" sz="1000" dirty="0" smtClean="0"/>
              <a:t>Museet Midt vil i likhet med tidligere år, arbeide tett opp mot både lokale - og regionale reiselivsaktører. Det vil fra museets side blir arbeidet med tiltak som kan bidra til å øke besøkstallet  på alle avdelingen og i Namdalsregionen for øvrig. Tiltakene er forankret i organisasjonens strategiplan samt markedsføringsplanen for Museet Midt. </a:t>
            </a:r>
          </a:p>
          <a:p>
            <a:pPr>
              <a:buFontTx/>
              <a:buNone/>
              <a:defRPr/>
            </a:pPr>
            <a:r>
              <a:rPr lang="nb-NO" sz="1000" b="1" dirty="0" smtClean="0">
                <a:solidFill>
                  <a:srgbClr val="FF0000"/>
                </a:solidFill>
              </a:rPr>
              <a:t>	</a:t>
            </a:r>
          </a:p>
          <a:p>
            <a:pPr>
              <a:buFontTx/>
              <a:buNone/>
              <a:defRPr/>
            </a:pPr>
            <a:r>
              <a:rPr lang="nb-NO" sz="1000" b="1" dirty="0" smtClean="0">
                <a:solidFill>
                  <a:srgbClr val="FF0000"/>
                </a:solidFill>
              </a:rPr>
              <a:t>	</a:t>
            </a:r>
            <a:r>
              <a:rPr lang="nb-NO" sz="1000" b="1" dirty="0" smtClean="0"/>
              <a:t>Behovet er stort for å styrke IKT siden. </a:t>
            </a:r>
            <a:endParaRPr lang="nb-NO" sz="1000" b="1" dirty="0" smtClean="0">
              <a:solidFill>
                <a:srgbClr val="FF0000"/>
              </a:solidFill>
            </a:endParaRPr>
          </a:p>
          <a:p>
            <a:pPr>
              <a:buFontTx/>
              <a:buNone/>
              <a:defRPr/>
            </a:pPr>
            <a:r>
              <a:rPr lang="nb-NO" sz="1000" b="1" dirty="0" smtClean="0">
                <a:solidFill>
                  <a:srgbClr val="FF0000"/>
                </a:solidFill>
              </a:rPr>
              <a:t>	</a:t>
            </a:r>
            <a:r>
              <a:rPr lang="nb-NO" sz="1000" b="1" dirty="0" smtClean="0"/>
              <a:t>Museet Midt iks  har ansvar for totalt 4 store bemannede avdelinger og 6 regionale anlegg. Drifting og videreutvikling av vår felles digitale plattform stiller økende krav og kostnader i forhold til serverkapasitet, økt båndbredde, lisenser, service, nyinvesteringer i program- og maskinvare. Dette genererer også økt kjøp av eksterne tjenester. I tillegg ser en at permanente utstillinger basert på moderne teknologi, krever et betydelige årlige vedlikeholdskostnader. </a:t>
            </a:r>
          </a:p>
          <a:p>
            <a:pPr>
              <a:buFontTx/>
              <a:buNone/>
              <a:defRPr/>
            </a:pPr>
            <a:r>
              <a:rPr lang="nb-NO" sz="1000" b="1" dirty="0" smtClean="0"/>
              <a:t>	</a:t>
            </a:r>
          </a:p>
          <a:p>
            <a:pPr>
              <a:buFontTx/>
              <a:buNone/>
              <a:defRPr/>
            </a:pPr>
            <a:r>
              <a:rPr lang="nb-NO" sz="1000" b="1" dirty="0" smtClean="0"/>
              <a:t>	I tillegg ser en at pensjonsforpliktelsene for Museet Midt øker dramatisk kommende år.</a:t>
            </a:r>
            <a:endParaRPr lang="nb-NO" sz="1000" dirty="0" smtClean="0"/>
          </a:p>
          <a:p>
            <a:pPr>
              <a:buFontTx/>
              <a:buNone/>
              <a:defRPr/>
            </a:pPr>
            <a:r>
              <a:rPr lang="nb-NO" sz="1000" b="1" dirty="0" smtClean="0"/>
              <a:t>          </a:t>
            </a:r>
          </a:p>
          <a:p>
            <a:pPr>
              <a:buFontTx/>
              <a:buNone/>
              <a:defRPr/>
            </a:pPr>
            <a:r>
              <a:rPr lang="nb-NO" sz="1000" b="1" dirty="0" smtClean="0"/>
              <a:t>Tiltak 1 : Behov for betydelig økning av de generelle driftsmidlene ved Museet Midt. </a:t>
            </a:r>
          </a:p>
          <a:p>
            <a:pPr>
              <a:buFontTx/>
              <a:buNone/>
              <a:defRPr/>
            </a:pPr>
            <a:r>
              <a:rPr lang="nb-NO" sz="1000" b="1" dirty="0" smtClean="0"/>
              <a:t>Tiltak 2 : 1 100% stilling innen samlingsforvaltning ved Kystmuseet</a:t>
            </a:r>
          </a:p>
          <a:p>
            <a:pPr>
              <a:buFontTx/>
              <a:buNone/>
              <a:defRPr/>
            </a:pPr>
            <a:endParaRPr lang="nb-NO" sz="1000" b="1" dirty="0" smtClean="0">
              <a:latin typeface="Tahoma" pitchFamily="34" charset="0"/>
            </a:endParaRPr>
          </a:p>
        </p:txBody>
      </p:sp>
      <p:sp>
        <p:nvSpPr>
          <p:cNvPr id="5" name="Plassholder for lysbildenummer 4"/>
          <p:cNvSpPr>
            <a:spLocks noGrp="1"/>
          </p:cNvSpPr>
          <p:nvPr>
            <p:ph type="sldNum" sz="quarter" idx="12"/>
          </p:nvPr>
        </p:nvSpPr>
        <p:spPr/>
        <p:txBody>
          <a:bodyPr/>
          <a:lstStyle/>
          <a:p>
            <a:pPr>
              <a:defRPr/>
            </a:pPr>
            <a:fld id="{4E31FB7A-B4DF-47AD-9ED6-92F7F3F96C56}" type="slidenum">
              <a:rPr lang="nb-NO" smtClean="0"/>
              <a:pPr>
                <a:defRPr/>
              </a:pPr>
              <a:t>7</a:t>
            </a:fld>
            <a:endParaRPr lang="nb-N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solidFill>
            <a:srgbClr val="FFCC99"/>
          </a:solidFill>
        </p:spPr>
        <p:txBody>
          <a:bodyPr/>
          <a:lstStyle/>
          <a:p>
            <a:pPr eaLnBrk="1" hangingPunct="1"/>
            <a:r>
              <a:rPr lang="nb-NO" sz="2800" smtClean="0">
                <a:latin typeface="Tahoma" pitchFamily="34" charset="0"/>
              </a:rPr>
              <a:t>PRIORITERTE TILTAK 2015.</a:t>
            </a:r>
          </a:p>
        </p:txBody>
      </p:sp>
      <p:sp>
        <p:nvSpPr>
          <p:cNvPr id="7171" name="Rectangle 3"/>
          <p:cNvSpPr>
            <a:spLocks noGrp="1" noChangeArrowheads="1"/>
          </p:cNvSpPr>
          <p:nvPr>
            <p:ph type="body" idx="1"/>
          </p:nvPr>
        </p:nvSpPr>
        <p:spPr>
          <a:solidFill>
            <a:schemeClr val="accent2">
              <a:lumMod val="20000"/>
              <a:lumOff val="80000"/>
            </a:schemeClr>
          </a:solidFill>
        </p:spPr>
        <p:txBody>
          <a:bodyPr/>
          <a:lstStyle/>
          <a:p>
            <a:pPr marL="609600" indent="-609600" eaLnBrk="1" hangingPunct="1">
              <a:lnSpc>
                <a:spcPct val="80000"/>
              </a:lnSpc>
              <a:buFontTx/>
              <a:buNone/>
              <a:defRPr/>
            </a:pPr>
            <a:r>
              <a:rPr lang="nb-NO" sz="1200" dirty="0" smtClean="0">
                <a:latin typeface="Tahoma" pitchFamily="34" charset="0"/>
              </a:rPr>
              <a:t>Tiltak med behov for økning i ordinær driftsstøtte :</a:t>
            </a:r>
          </a:p>
          <a:p>
            <a:pPr marL="609600" indent="-609600" eaLnBrk="1" hangingPunct="1">
              <a:lnSpc>
                <a:spcPct val="80000"/>
              </a:lnSpc>
              <a:buFontTx/>
              <a:buNone/>
              <a:defRPr/>
            </a:pPr>
            <a:endParaRPr lang="nb-NO" sz="1000" dirty="0" smtClean="0">
              <a:solidFill>
                <a:schemeClr val="hlink"/>
              </a:solidFill>
              <a:latin typeface="Tahoma" pitchFamily="34" charset="0"/>
            </a:endParaRPr>
          </a:p>
          <a:p>
            <a:pPr marL="609600" indent="-609600" eaLnBrk="1" hangingPunct="1">
              <a:lnSpc>
                <a:spcPct val="80000"/>
              </a:lnSpc>
              <a:buFontTx/>
              <a:buNone/>
              <a:defRPr/>
            </a:pPr>
            <a:r>
              <a:rPr lang="nb-NO" sz="1000" dirty="0" smtClean="0">
                <a:latin typeface="Tahoma" pitchFamily="34" charset="0"/>
              </a:rPr>
              <a:t>1</a:t>
            </a:r>
            <a:r>
              <a:rPr lang="nb-NO" sz="1000" dirty="0" smtClean="0">
                <a:solidFill>
                  <a:srgbClr val="00B050"/>
                </a:solidFill>
                <a:latin typeface="Tahoma" pitchFamily="34" charset="0"/>
              </a:rPr>
              <a:t>	</a:t>
            </a:r>
            <a:r>
              <a:rPr lang="nb-NO" sz="1000" dirty="0" smtClean="0">
                <a:latin typeface="Tahoma" pitchFamily="34" charset="0"/>
              </a:rPr>
              <a:t>Økt driftstøtte til Museet Midt  Datautstyr - IKT 	</a:t>
            </a:r>
          </a:p>
          <a:p>
            <a:pPr marL="609600" indent="-609600" eaLnBrk="1" hangingPunct="1">
              <a:lnSpc>
                <a:spcPct val="80000"/>
              </a:lnSpc>
              <a:buFontTx/>
              <a:buNone/>
              <a:defRPr/>
            </a:pPr>
            <a:r>
              <a:rPr lang="nb-NO" sz="1000" dirty="0" smtClean="0">
                <a:latin typeface="Tahoma" pitchFamily="34" charset="0"/>
              </a:rPr>
              <a:t>2	Formidler 100% Kunstmuseet Nord-Trøndelag.	</a:t>
            </a:r>
          </a:p>
          <a:p>
            <a:pPr marL="609600" indent="-609600" eaLnBrk="1" hangingPunct="1">
              <a:lnSpc>
                <a:spcPct val="80000"/>
              </a:lnSpc>
              <a:buFontTx/>
              <a:buAutoNum type="arabicPlain" startAt="3"/>
              <a:defRPr/>
            </a:pPr>
            <a:r>
              <a:rPr lang="nb-NO" sz="1000" dirty="0" smtClean="0">
                <a:latin typeface="Tahoma" pitchFamily="34" charset="0"/>
              </a:rPr>
              <a:t>Økt stillingsandel – museums assistent ved Namdalsmuseet, fra 50 til 100%</a:t>
            </a:r>
          </a:p>
          <a:p>
            <a:pPr marL="609600" indent="-609600" eaLnBrk="1" hangingPunct="1">
              <a:lnSpc>
                <a:spcPct val="80000"/>
              </a:lnSpc>
              <a:buFontTx/>
              <a:buAutoNum type="arabicPlain" startAt="3"/>
              <a:defRPr/>
            </a:pPr>
            <a:r>
              <a:rPr lang="nb-NO" sz="1000" dirty="0" smtClean="0">
                <a:latin typeface="Tahoma" pitchFamily="34" charset="0"/>
              </a:rPr>
              <a:t>Håndverker med hovedansvar for det fredete kulturmiljøet Sør-Gjæslingan –</a:t>
            </a:r>
          </a:p>
          <a:p>
            <a:pPr marL="609600" indent="-609600" eaLnBrk="1" hangingPunct="1">
              <a:lnSpc>
                <a:spcPct val="80000"/>
              </a:lnSpc>
              <a:buFontTx/>
              <a:buAutoNum type="arabicPlain" startAt="5"/>
              <a:defRPr/>
            </a:pPr>
            <a:r>
              <a:rPr lang="nb-NO" sz="1000" dirty="0" smtClean="0">
                <a:latin typeface="Tahoma" pitchFamily="34" charset="0"/>
              </a:rPr>
              <a:t>Økt stillingsandel – formidler ved Norsk Sagbruksmuseum</a:t>
            </a:r>
          </a:p>
          <a:p>
            <a:pPr marL="609600" indent="-609600" eaLnBrk="1" hangingPunct="1">
              <a:lnSpc>
                <a:spcPct val="80000"/>
              </a:lnSpc>
              <a:buFontTx/>
              <a:buNone/>
              <a:defRPr/>
            </a:pPr>
            <a:endParaRPr lang="nb-NO" sz="1000" dirty="0" smtClean="0">
              <a:solidFill>
                <a:schemeClr val="hlink"/>
              </a:solidFill>
              <a:latin typeface="Tahoma" pitchFamily="34" charset="0"/>
            </a:endParaRPr>
          </a:p>
          <a:p>
            <a:pPr marL="609600" indent="-609600" eaLnBrk="1" hangingPunct="1">
              <a:lnSpc>
                <a:spcPct val="80000"/>
              </a:lnSpc>
              <a:buFontTx/>
              <a:buNone/>
              <a:defRPr/>
            </a:pPr>
            <a:r>
              <a:rPr lang="nb-NO" sz="1000" dirty="0" smtClean="0">
                <a:latin typeface="Tahoma" pitchFamily="34" charset="0"/>
              </a:rPr>
              <a:t>Tiltak med behov for prosjektstøtte / engangstiltak fra bl.a. stat Kulturråd og fylkeskommune:</a:t>
            </a:r>
          </a:p>
          <a:p>
            <a:pPr marL="609600" indent="-609600" eaLnBrk="1" hangingPunct="1">
              <a:lnSpc>
                <a:spcPct val="80000"/>
              </a:lnSpc>
              <a:buFontTx/>
              <a:buNone/>
              <a:defRPr/>
            </a:pPr>
            <a:r>
              <a:rPr lang="nb-NO" sz="1000" dirty="0" smtClean="0">
                <a:latin typeface="Tahoma" pitchFamily="34" charset="0"/>
              </a:rPr>
              <a:t>7	Nytt publikumsmottak og formidlingskonsept ved Norsk Sagbruksmuseum	</a:t>
            </a:r>
          </a:p>
          <a:p>
            <a:pPr marL="609600" indent="-609600" eaLnBrk="1" hangingPunct="1">
              <a:lnSpc>
                <a:spcPct val="80000"/>
              </a:lnSpc>
              <a:buFontTx/>
              <a:buNone/>
              <a:defRPr/>
            </a:pPr>
            <a:r>
              <a:rPr lang="nb-NO" sz="1000" dirty="0" smtClean="0">
                <a:latin typeface="Tahoma" pitchFamily="34" charset="0"/>
              </a:rPr>
              <a:t>	</a:t>
            </a:r>
          </a:p>
          <a:p>
            <a:pPr marL="609600" indent="-609600" eaLnBrk="1" hangingPunct="1">
              <a:lnSpc>
                <a:spcPct val="80000"/>
              </a:lnSpc>
              <a:buFontTx/>
              <a:buNone/>
              <a:defRPr/>
            </a:pPr>
            <a:endParaRPr lang="nb-NO" sz="1000" dirty="0" smtClean="0">
              <a:latin typeface="Tahoma" pitchFamily="34" charset="0"/>
            </a:endParaRPr>
          </a:p>
          <a:p>
            <a:pPr marL="609600" indent="-609600" eaLnBrk="1" hangingPunct="1">
              <a:lnSpc>
                <a:spcPct val="80000"/>
              </a:lnSpc>
              <a:buFontTx/>
              <a:buNone/>
              <a:defRPr/>
            </a:pPr>
            <a:r>
              <a:rPr lang="nb-NO" sz="1000" dirty="0" smtClean="0">
                <a:latin typeface="Tahoma" pitchFamily="34" charset="0"/>
              </a:rPr>
              <a:t>Tiltak med behov for driftsmidler og prosjektstøtte fra Riksantikvaren</a:t>
            </a:r>
          </a:p>
          <a:p>
            <a:pPr marL="609600" indent="-609600" eaLnBrk="1" hangingPunct="1">
              <a:lnSpc>
                <a:spcPct val="80000"/>
              </a:lnSpc>
              <a:buFontTx/>
              <a:buNone/>
              <a:defRPr/>
            </a:pPr>
            <a:r>
              <a:rPr lang="nb-NO" sz="1000" dirty="0" smtClean="0">
                <a:latin typeface="Tahoma" pitchFamily="34" charset="0"/>
              </a:rPr>
              <a:t>8.             Arbeidsarven i sagbruksindustrien, intervju og registrering (videreføring fra 2014) (drifts- og prosjektmidler fra riksantikvaren)</a:t>
            </a:r>
          </a:p>
          <a:p>
            <a:pPr marL="609600" indent="-609600" eaLnBrk="1" hangingPunct="1">
              <a:lnSpc>
                <a:spcPct val="80000"/>
              </a:lnSpc>
              <a:buFontTx/>
              <a:buChar char="-"/>
              <a:defRPr/>
            </a:pPr>
            <a:r>
              <a:rPr lang="nb-NO" sz="1000" dirty="0" smtClean="0">
                <a:latin typeface="Tahoma" pitchFamily="34" charset="0"/>
              </a:rPr>
              <a:t>Restaureringstiltak i Kulturmiljøet Sør-Gjæslingan og Norsk Sagbruksmuseum – prosjektmidler RA</a:t>
            </a:r>
          </a:p>
          <a:p>
            <a:pPr marL="609600" indent="-609600" eaLnBrk="1" hangingPunct="1">
              <a:lnSpc>
                <a:spcPct val="80000"/>
              </a:lnSpc>
              <a:buFontTx/>
              <a:buChar char="-"/>
              <a:defRPr/>
            </a:pPr>
            <a:r>
              <a:rPr lang="nb-NO" sz="1000" dirty="0" smtClean="0">
                <a:latin typeface="Tahoma" pitchFamily="34" charset="0"/>
              </a:rPr>
              <a:t>Tilskudd til restaurering av motorgavlen Torgunn Kathrine og slepebåten Hauka (Fartøyvernmidler RA)</a:t>
            </a:r>
          </a:p>
          <a:p>
            <a:pPr marL="609600" indent="-609600" eaLnBrk="1" hangingPunct="1">
              <a:lnSpc>
                <a:spcPct val="80000"/>
              </a:lnSpc>
              <a:buFontTx/>
              <a:buNone/>
              <a:defRPr/>
            </a:pPr>
            <a:r>
              <a:rPr lang="nb-NO" sz="1000" dirty="0" smtClean="0">
                <a:latin typeface="Tahoma" pitchFamily="34" charset="0"/>
              </a:rPr>
              <a:t>	</a:t>
            </a:r>
          </a:p>
          <a:p>
            <a:pPr marL="609600" indent="-609600" eaLnBrk="1" hangingPunct="1">
              <a:lnSpc>
                <a:spcPct val="80000"/>
              </a:lnSpc>
              <a:buFontTx/>
              <a:buNone/>
              <a:defRPr/>
            </a:pPr>
            <a:r>
              <a:rPr lang="nb-NO" sz="1000" dirty="0" smtClean="0">
                <a:latin typeface="Tahoma" pitchFamily="34" charset="0"/>
              </a:rPr>
              <a:t>Tiltak med behov for annen, ekstern  prosjektstøtte</a:t>
            </a:r>
          </a:p>
          <a:p>
            <a:pPr marL="609600" indent="-609600" eaLnBrk="1" hangingPunct="1">
              <a:lnSpc>
                <a:spcPct val="80000"/>
              </a:lnSpc>
              <a:buFontTx/>
              <a:buNone/>
              <a:defRPr/>
            </a:pPr>
            <a:endParaRPr lang="nb-NO" sz="1000" dirty="0" smtClean="0">
              <a:latin typeface="Tahoma" pitchFamily="34" charset="0"/>
            </a:endParaRPr>
          </a:p>
          <a:p>
            <a:pPr marL="609600" indent="-609600" eaLnBrk="1" hangingPunct="1">
              <a:lnSpc>
                <a:spcPct val="80000"/>
              </a:lnSpc>
              <a:buFontTx/>
              <a:buNone/>
              <a:defRPr/>
            </a:pPr>
            <a:r>
              <a:rPr lang="nb-NO" sz="1000" dirty="0" smtClean="0">
                <a:latin typeface="Tahoma" pitchFamily="34" charset="0"/>
              </a:rPr>
              <a:t>9.	Restaureringstiltak – ikke fredete bygg</a:t>
            </a:r>
          </a:p>
          <a:p>
            <a:pPr marL="609600" indent="-609600" eaLnBrk="1" hangingPunct="1">
              <a:lnSpc>
                <a:spcPct val="80000"/>
              </a:lnSpc>
              <a:buFontTx/>
              <a:buNone/>
              <a:defRPr/>
            </a:pPr>
            <a:r>
              <a:rPr lang="nb-NO" sz="1000" dirty="0" smtClean="0">
                <a:latin typeface="Tahoma" pitchFamily="34" charset="0"/>
              </a:rPr>
              <a:t>10.	Videreutvikle ambulerende formidlingstilbud</a:t>
            </a:r>
          </a:p>
          <a:p>
            <a:pPr marL="609600" indent="-609600" eaLnBrk="1" hangingPunct="1">
              <a:lnSpc>
                <a:spcPct val="80000"/>
              </a:lnSpc>
              <a:buFontTx/>
              <a:buAutoNum type="arabicPeriod" startAt="9"/>
              <a:defRPr/>
            </a:pPr>
            <a:endParaRPr lang="nb-NO" sz="1000" dirty="0" smtClean="0">
              <a:latin typeface="Tahoma" pitchFamily="34" charset="0"/>
            </a:endParaRPr>
          </a:p>
          <a:p>
            <a:pPr marL="609600" indent="-609600" eaLnBrk="1" hangingPunct="1">
              <a:lnSpc>
                <a:spcPct val="80000"/>
              </a:lnSpc>
              <a:buFontTx/>
              <a:buNone/>
              <a:defRPr/>
            </a:pPr>
            <a:endParaRPr lang="nb-NO" sz="1000" dirty="0" smtClean="0">
              <a:latin typeface="Tahoma" pitchFamily="34" charset="0"/>
            </a:endParaRPr>
          </a:p>
          <a:p>
            <a:pPr marL="609600" indent="-609600" eaLnBrk="1" hangingPunct="1">
              <a:lnSpc>
                <a:spcPct val="80000"/>
              </a:lnSpc>
              <a:buFontTx/>
              <a:buNone/>
              <a:defRPr/>
            </a:pPr>
            <a:endParaRPr lang="nb-NO" sz="1000" dirty="0" smtClean="0">
              <a:latin typeface="Tahoma" pitchFamily="34" charset="0"/>
            </a:endParaRPr>
          </a:p>
          <a:p>
            <a:pPr marL="609600" indent="-609600" eaLnBrk="1" hangingPunct="1">
              <a:lnSpc>
                <a:spcPct val="80000"/>
              </a:lnSpc>
              <a:buFontTx/>
              <a:buNone/>
              <a:defRPr/>
            </a:pPr>
            <a:endParaRPr lang="nb-NO" sz="1000" dirty="0" smtClean="0">
              <a:latin typeface="Tahoma" pitchFamily="34" charset="0"/>
            </a:endParaRPr>
          </a:p>
        </p:txBody>
      </p:sp>
      <p:sp>
        <p:nvSpPr>
          <p:cNvPr id="5" name="Plassholder for lysbildenummer 4"/>
          <p:cNvSpPr>
            <a:spLocks noGrp="1"/>
          </p:cNvSpPr>
          <p:nvPr>
            <p:ph type="sldNum" sz="quarter" idx="12"/>
          </p:nvPr>
        </p:nvSpPr>
        <p:spPr/>
        <p:txBody>
          <a:bodyPr/>
          <a:lstStyle/>
          <a:p>
            <a:pPr>
              <a:defRPr/>
            </a:pPr>
            <a:fld id="{6A7E7A69-0EC9-49CD-9E4E-3EE4F64582D9}" type="slidenum">
              <a:rPr lang="nb-NO" smtClean="0"/>
              <a:pPr>
                <a:defRPr/>
              </a:pPr>
              <a:t>8</a:t>
            </a:fld>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23" name="Group 675"/>
          <p:cNvGraphicFramePr>
            <a:graphicFrameLocks noGrp="1"/>
          </p:cNvGraphicFramePr>
          <p:nvPr/>
        </p:nvGraphicFramePr>
        <p:xfrm>
          <a:off x="611188" y="2133600"/>
          <a:ext cx="7848600" cy="4227640"/>
        </p:xfrm>
        <a:graphic>
          <a:graphicData uri="http://schemas.openxmlformats.org/drawingml/2006/table">
            <a:tbl>
              <a:tblPr/>
              <a:tblGrid>
                <a:gridCol w="3097212"/>
                <a:gridCol w="4751388"/>
              </a:tblGrid>
              <a:tr h="215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Tahoma" pitchFamily="34" charset="0"/>
                          <a:ea typeface="Times New Roman" pitchFamily="18" charset="0"/>
                          <a:cs typeface="Gautami" pitchFamily="2"/>
                        </a:rPr>
                        <a:t>MÅL</a:t>
                      </a:r>
                      <a:endParaRPr kumimoji="0" lang="nb-NO" sz="900" b="0" i="0" u="none" strike="noStrike" cap="none" normalizeH="0" baseline="0" dirty="0" smtClean="0">
                        <a:ln>
                          <a:noFill/>
                        </a:ln>
                        <a:solidFill>
                          <a:schemeClr val="tx1"/>
                        </a:solidFill>
                        <a:effectLst/>
                        <a:latin typeface="Tahoma" pitchFamily="34" charset="0"/>
                        <a:ea typeface="Times New Roman" pitchFamily="18" charset="0"/>
                        <a:cs typeface="Gautami" pitchFamily="2"/>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ea typeface="Times New Roman" pitchFamily="18" charset="0"/>
                          <a:cs typeface="Gautami" pitchFamily="2"/>
                        </a:rPr>
                        <a:t>TILTAK</a:t>
                      </a:r>
                      <a:endParaRPr kumimoji="0" lang="nb-NO" sz="900" b="0" i="0" u="none" strike="noStrike" cap="none" normalizeH="0" baseline="0" dirty="0" smtClean="0">
                        <a:ln>
                          <a:noFill/>
                        </a:ln>
                        <a:solidFill>
                          <a:schemeClr val="tx1"/>
                        </a:solidFill>
                        <a:effectLst/>
                        <a:latin typeface="Verdana" pitchFamily="34" charset="0"/>
                        <a:ea typeface="Times New Roman" pitchFamily="18" charset="0"/>
                        <a:cs typeface="Gautami" pitchFamily="2"/>
                      </a:endParaRP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CECFF"/>
                    </a:solidFill>
                  </a:tcPr>
                </a:tc>
              </a:tr>
              <a:tr h="5000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Sikre et trygt og attraktivt arbeidsmiljø ved å stimulere til åpenhet, lojalitet, gjensidig respekt og felles ansvar for museets arbeidsoppgaver og mål</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361950" marR="0" lvl="0" indent="-361950" algn="l" defTabSz="914400" rtl="0" eaLnBrk="1" fontAlgn="base" latinLnBrk="0" hangingPunct="1">
                        <a:lnSpc>
                          <a:spcPct val="100000"/>
                        </a:lnSpc>
                        <a:spcBef>
                          <a:spcPct val="20000"/>
                        </a:spcBef>
                        <a:spcAft>
                          <a:spcPct val="0"/>
                        </a:spcAft>
                        <a:buClrTx/>
                        <a:buSzTx/>
                        <a:buFontTx/>
                        <a:buChar char="•"/>
                        <a:tabLst>
                          <a:tab pos="266700" algn="l"/>
                        </a:tabLst>
                      </a:pPr>
                      <a:r>
                        <a:rPr kumimoji="0" lang="nb-NO" sz="800" b="0" i="0" u="none" strike="noStrike" cap="none" normalizeH="0" baseline="0" dirty="0" smtClean="0">
                          <a:ln>
                            <a:noFill/>
                          </a:ln>
                          <a:solidFill>
                            <a:schemeClr val="tx1"/>
                          </a:solidFill>
                          <a:effectLst/>
                          <a:latin typeface="Verdana" pitchFamily="34" charset="0"/>
                        </a:rPr>
                        <a:t>Fellesmøte en gang i måneden skal videreutvikles som museets informasjonsmål og en viktig ”arena” for kommunikasjon om saker som angår arbeidsmiljø og felles oppgaver</a:t>
                      </a:r>
                    </a:p>
                    <a:p>
                      <a:pPr marL="361950" marR="0" lvl="0" indent="-361950" algn="l" defTabSz="914400" rtl="0" eaLnBrk="1" fontAlgn="base" latinLnBrk="0" hangingPunct="1">
                        <a:lnSpc>
                          <a:spcPct val="100000"/>
                        </a:lnSpc>
                        <a:spcBef>
                          <a:spcPct val="20000"/>
                        </a:spcBef>
                        <a:spcAft>
                          <a:spcPct val="0"/>
                        </a:spcAft>
                        <a:buClrTx/>
                        <a:buSzTx/>
                        <a:buFontTx/>
                        <a:buChar char="•"/>
                        <a:tabLst>
                          <a:tab pos="266700" algn="l"/>
                        </a:tabLst>
                      </a:pPr>
                      <a:r>
                        <a:rPr kumimoji="0" lang="nb-NO" sz="800" b="0" i="0" u="none" strike="noStrike" cap="none" normalizeH="0" baseline="0" dirty="0" smtClean="0">
                          <a:ln>
                            <a:noFill/>
                          </a:ln>
                          <a:solidFill>
                            <a:schemeClr val="tx1"/>
                          </a:solidFill>
                          <a:effectLst/>
                          <a:latin typeface="Verdana" pitchFamily="34" charset="0"/>
                        </a:rPr>
                        <a:t>Videreutvikling av hjemmeside, intranettløsning</a:t>
                      </a:r>
                    </a:p>
                    <a:p>
                      <a:pPr marL="361950" marR="0" lvl="0" indent="-361950" algn="l" defTabSz="914400" rtl="0" eaLnBrk="1" fontAlgn="base" latinLnBrk="0" hangingPunct="1">
                        <a:lnSpc>
                          <a:spcPct val="100000"/>
                        </a:lnSpc>
                        <a:spcBef>
                          <a:spcPct val="20000"/>
                        </a:spcBef>
                        <a:spcAft>
                          <a:spcPct val="0"/>
                        </a:spcAft>
                        <a:buClrTx/>
                        <a:buSzTx/>
                        <a:buFontTx/>
                        <a:buChar char="•"/>
                        <a:tabLst>
                          <a:tab pos="266700" algn="l"/>
                        </a:tabLst>
                      </a:pPr>
                      <a:r>
                        <a:rPr kumimoji="0" lang="nb-NO" sz="800" b="0" i="0" u="none" strike="noStrike" cap="none" normalizeH="0" baseline="0" dirty="0" smtClean="0">
                          <a:ln>
                            <a:noFill/>
                          </a:ln>
                          <a:solidFill>
                            <a:schemeClr val="tx1"/>
                          </a:solidFill>
                          <a:effectLst/>
                          <a:latin typeface="Verdana" pitchFamily="34" charset="0"/>
                        </a:rPr>
                        <a:t>Infoskriv til medlemmene 2 ganger i året</a:t>
                      </a:r>
                    </a:p>
                    <a:p>
                      <a:pPr marL="361950" marR="0" lvl="0" indent="-361950" algn="l" defTabSz="914400" rtl="0" eaLnBrk="1" fontAlgn="base" latinLnBrk="0" hangingPunct="1">
                        <a:lnSpc>
                          <a:spcPct val="100000"/>
                        </a:lnSpc>
                        <a:spcBef>
                          <a:spcPct val="20000"/>
                        </a:spcBef>
                        <a:spcAft>
                          <a:spcPct val="0"/>
                        </a:spcAft>
                        <a:buClrTx/>
                        <a:buSzTx/>
                        <a:buFontTx/>
                        <a:buChar char="•"/>
                        <a:tabLst>
                          <a:tab pos="266700" algn="l"/>
                        </a:tabLst>
                      </a:pPr>
                      <a:r>
                        <a:rPr kumimoji="0" lang="nb-NO" sz="800" b="0" i="0" u="none" strike="noStrike" cap="none" normalizeH="0" baseline="0" dirty="0" smtClean="0">
                          <a:ln>
                            <a:noFill/>
                          </a:ln>
                          <a:solidFill>
                            <a:schemeClr val="tx1"/>
                          </a:solidFill>
                          <a:effectLst/>
                          <a:latin typeface="Verdana" pitchFamily="34" charset="0"/>
                        </a:rPr>
                        <a:t>Museet skal gjennomføre sosiale tiltak som bidrar til å utvikle et trygt og kreativt arbeidsmiljø</a:t>
                      </a:r>
                    </a:p>
                    <a:p>
                      <a:pPr marL="361950" marR="0" lvl="0" indent="-361950" algn="l" defTabSz="914400" rtl="0" eaLnBrk="1" fontAlgn="base" latinLnBrk="0" hangingPunct="1">
                        <a:lnSpc>
                          <a:spcPct val="100000"/>
                        </a:lnSpc>
                        <a:spcBef>
                          <a:spcPct val="20000"/>
                        </a:spcBef>
                        <a:spcAft>
                          <a:spcPct val="0"/>
                        </a:spcAft>
                        <a:buClrTx/>
                        <a:buSzTx/>
                        <a:buFontTx/>
                        <a:buChar char="•"/>
                        <a:tabLst>
                          <a:tab pos="266700" algn="l"/>
                        </a:tabLst>
                      </a:pPr>
                      <a:r>
                        <a:rPr kumimoji="0" lang="nb-NO" sz="800" b="0" i="0" u="none" strike="noStrike" cap="none" normalizeH="0" baseline="0" dirty="0" smtClean="0">
                          <a:ln>
                            <a:noFill/>
                          </a:ln>
                          <a:solidFill>
                            <a:schemeClr val="tx1"/>
                          </a:solidFill>
                          <a:effectLst/>
                          <a:latin typeface="Verdana" pitchFamily="34" charset="0"/>
                        </a:rPr>
                        <a:t>Museet skal gjennomføre minst en medarbeidersamtale pr. år</a:t>
                      </a: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C0C0C0"/>
                    </a:solidFill>
                  </a:tcPr>
                </a:tc>
              </a:tr>
              <a:tr h="585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Museet skal føre en personalpolitikk som ivaretar den enkelte medarbeiders faglige utviklingsmuligheter, samtidig som museets kompetanseoppbygging på viktige fagområder skal sikres</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361950" marR="0" lvl="0" indent="-361950" algn="l" defTabSz="914400" rtl="0" eaLnBrk="1" fontAlgn="base" latinLnBrk="0" hangingPunct="1">
                        <a:lnSpc>
                          <a:spcPct val="100000"/>
                        </a:lnSpc>
                        <a:spcBef>
                          <a:spcPct val="0"/>
                        </a:spcBef>
                        <a:spcAft>
                          <a:spcPct val="0"/>
                        </a:spcAft>
                        <a:buClrTx/>
                        <a:buSzTx/>
                        <a:buFontTx/>
                        <a:buChar char="•"/>
                        <a:tabLst/>
                      </a:pPr>
                      <a:r>
                        <a:rPr kumimoji="0" lang="nb-NO" sz="800" b="0" i="0" u="none" strike="noStrike" cap="none" normalizeH="0" baseline="0" dirty="0" smtClean="0">
                          <a:ln>
                            <a:noFill/>
                          </a:ln>
                          <a:solidFill>
                            <a:schemeClr val="tx1"/>
                          </a:solidFill>
                          <a:effectLst/>
                          <a:latin typeface="Verdana" pitchFamily="34" charset="0"/>
                        </a:rPr>
                        <a:t>Museet skal til enhver tid, innenfor de økonomiske rammene som er til  </a:t>
                      </a:r>
                    </a:p>
                    <a:p>
                      <a:pPr marL="361950" marR="0" lvl="0" indent="-36195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          rådighet, legge til rette for at medarbeiderne skal kunne delta aktivt på</a:t>
                      </a:r>
                    </a:p>
                    <a:p>
                      <a:pPr marL="361950" marR="0" lvl="0" indent="-36195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          kongresser, seminarer, kurs etc. som er særlig viktig for vedlikehold og </a:t>
                      </a:r>
                    </a:p>
                    <a:p>
                      <a:pPr marL="361950" marR="0" lvl="0" indent="-361950" algn="l" defTabSz="914400" rtl="0" eaLnBrk="1" fontAlgn="base" latinLnBrk="0" hangingPunct="1">
                        <a:lnSpc>
                          <a:spcPct val="100000"/>
                        </a:lnSpc>
                        <a:spcBef>
                          <a:spcPct val="0"/>
                        </a:spcBef>
                        <a:spcAft>
                          <a:spcPct val="0"/>
                        </a:spcAft>
                        <a:buClrTx/>
                        <a:buSzTx/>
                        <a:buFontTx/>
                        <a:buNone/>
                        <a:tabLst/>
                      </a:pPr>
                      <a:r>
                        <a:rPr kumimoji="0" lang="nb-NO" sz="800" b="0" i="0" u="none" strike="noStrike" cap="none" normalizeH="0" baseline="0" dirty="0" smtClean="0">
                          <a:ln>
                            <a:noFill/>
                          </a:ln>
                          <a:solidFill>
                            <a:schemeClr val="tx1"/>
                          </a:solidFill>
                          <a:effectLst/>
                          <a:latin typeface="Verdana" pitchFamily="34" charset="0"/>
                        </a:rPr>
                        <a:t>          utvikling av den enkeltes spisskompetanse </a:t>
                      </a: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8604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Museet skal ha en organisasjonsstruktur som bygger på tydelig definerte arbeidsoppgaver og ansvarsfordeling, og som også muliggjør en fleksibel bruk av arbeidskraft på tvers av ansvarsområder</a:t>
                      </a: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361950" marR="0" lvl="0" indent="-361950" algn="l" defTabSz="914400" rtl="0" eaLnBrk="1" fontAlgn="base" latinLnBrk="0" hangingPunct="1">
                        <a:lnSpc>
                          <a:spcPct val="100000"/>
                        </a:lnSpc>
                        <a:spcBef>
                          <a:spcPct val="20000"/>
                        </a:spcBef>
                        <a:spcAft>
                          <a:spcPct val="0"/>
                        </a:spcAft>
                        <a:buClrTx/>
                        <a:buSzTx/>
                        <a:buFontTx/>
                        <a:buChar char="•"/>
                        <a:tabLst/>
                      </a:pPr>
                      <a:r>
                        <a:rPr kumimoji="0" lang="nb-NO" sz="800" b="0" i="0" u="none" strike="noStrike" cap="none" normalizeH="0" baseline="0" dirty="0" smtClean="0">
                          <a:ln>
                            <a:noFill/>
                          </a:ln>
                          <a:solidFill>
                            <a:schemeClr val="tx1"/>
                          </a:solidFill>
                          <a:effectLst/>
                          <a:latin typeface="Verdana" pitchFamily="34" charset="0"/>
                        </a:rPr>
                        <a:t>Museet skal utarbeide stillingsbeskrivelser + eksisterende stillinger skal evalueres</a:t>
                      </a:r>
                    </a:p>
                    <a:p>
                      <a:pPr marL="361950" marR="0" lvl="0" indent="-361950" algn="l" defTabSz="914400" rtl="0" eaLnBrk="1" fontAlgn="base" latinLnBrk="0" hangingPunct="1">
                        <a:lnSpc>
                          <a:spcPct val="100000"/>
                        </a:lnSpc>
                        <a:spcBef>
                          <a:spcPct val="20000"/>
                        </a:spcBef>
                        <a:spcAft>
                          <a:spcPct val="0"/>
                        </a:spcAft>
                        <a:buClrTx/>
                        <a:buSzTx/>
                        <a:buFontTx/>
                        <a:buChar char="•"/>
                        <a:tabLst/>
                      </a:pPr>
                      <a:r>
                        <a:rPr kumimoji="0" lang="nb-NO" sz="800" b="0" i="0" u="none" strike="noStrike" cap="none" normalizeH="0" baseline="0" dirty="0" smtClean="0">
                          <a:ln>
                            <a:noFill/>
                          </a:ln>
                          <a:solidFill>
                            <a:schemeClr val="tx1"/>
                          </a:solidFill>
                          <a:effectLst/>
                          <a:latin typeface="Verdana" pitchFamily="34" charset="0"/>
                        </a:rPr>
                        <a:t>Museet skal vurdere eksisterende organisasjonsstruktur</a:t>
                      </a:r>
                    </a:p>
                    <a:p>
                      <a:pPr marL="361950" marR="0" lvl="0" indent="-361950" algn="l" defTabSz="914400" rtl="0" eaLnBrk="1" fontAlgn="base" latinLnBrk="0" hangingPunct="1">
                        <a:lnSpc>
                          <a:spcPct val="100000"/>
                        </a:lnSpc>
                        <a:spcBef>
                          <a:spcPct val="20000"/>
                        </a:spcBef>
                        <a:spcAft>
                          <a:spcPct val="0"/>
                        </a:spcAft>
                        <a:buClrTx/>
                        <a:buSzTx/>
                        <a:buFontTx/>
                        <a:buChar char="•"/>
                        <a:tabLst/>
                      </a:pPr>
                      <a:r>
                        <a:rPr kumimoji="0" lang="nb-NO" sz="800" b="0" i="0" u="none" strike="noStrike" cap="none" normalizeH="0" baseline="0" dirty="0" smtClean="0">
                          <a:ln>
                            <a:noFill/>
                          </a:ln>
                          <a:solidFill>
                            <a:schemeClr val="tx1"/>
                          </a:solidFill>
                          <a:effectLst/>
                          <a:latin typeface="Verdana" pitchFamily="34" charset="0"/>
                        </a:rPr>
                        <a:t>Museet skal gjennomgå og evaluere saksbehandlingsrutiner, styringsstruktur og økonomikontroll</a:t>
                      </a: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398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Arbeide planmessig i forhold til kostnadskrevende tiltak</a:t>
                      </a:r>
                      <a:endParaRPr kumimoji="0" lang="nb-NO" sz="9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marL="361950" marR="0" lvl="0" indent="-361950" algn="l" defTabSz="914400" rtl="0" eaLnBrk="1" fontAlgn="base" latinLnBrk="0" hangingPunct="1">
                        <a:lnSpc>
                          <a:spcPct val="100000"/>
                        </a:lnSpc>
                        <a:spcBef>
                          <a:spcPct val="0"/>
                        </a:spcBef>
                        <a:spcAft>
                          <a:spcPct val="0"/>
                        </a:spcAft>
                        <a:buClrTx/>
                        <a:buSzTx/>
                        <a:buFontTx/>
                        <a:buChar char="•"/>
                        <a:tabLst>
                          <a:tab pos="0" algn="l"/>
                        </a:tabLst>
                      </a:pPr>
                      <a:r>
                        <a:rPr kumimoji="0" lang="nb-NO" sz="800" b="0" i="0" u="none" strike="noStrike" cap="none" normalizeH="0" baseline="0" dirty="0" smtClean="0">
                          <a:ln>
                            <a:noFill/>
                          </a:ln>
                          <a:solidFill>
                            <a:schemeClr val="tx1"/>
                          </a:solidFill>
                          <a:effectLst/>
                          <a:latin typeface="Verdana" pitchFamily="34" charset="0"/>
                        </a:rPr>
                        <a:t>Utvikle større grad av planmessighet knyttet til vedlikeholdsarbeid og innkjøp av nødvendig utstyr</a:t>
                      </a: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rgbClr val="C0C0C0"/>
                    </a:solidFill>
                  </a:tcPr>
                </a:tc>
              </a:tr>
              <a:tr h="620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nb-NO" sz="900" b="1"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nb-NO" sz="900" b="1" i="0" u="none" strike="noStrike" cap="none" normalizeH="0" baseline="0" dirty="0" smtClean="0">
                          <a:ln>
                            <a:noFill/>
                          </a:ln>
                          <a:solidFill>
                            <a:schemeClr val="tx1"/>
                          </a:solidFill>
                          <a:effectLst/>
                          <a:latin typeface="Verdana" pitchFamily="34" charset="0"/>
                        </a:rPr>
                        <a:t>Arbeide aktivt for å øke museets inntektsmuligheter</a:t>
                      </a:r>
                      <a:endParaRPr kumimoji="0" lang="nb-NO" sz="9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61950" marR="0" lvl="0" indent="-361950" algn="l" defTabSz="914400" rtl="0" eaLnBrk="1" fontAlgn="base" latinLnBrk="0" hangingPunct="1">
                        <a:lnSpc>
                          <a:spcPct val="100000"/>
                        </a:lnSpc>
                        <a:spcBef>
                          <a:spcPct val="20000"/>
                        </a:spcBef>
                        <a:spcAft>
                          <a:spcPct val="0"/>
                        </a:spcAft>
                        <a:buClrTx/>
                        <a:buSzTx/>
                        <a:buFontTx/>
                        <a:buChar char="•"/>
                        <a:tabLst>
                          <a:tab pos="361950" algn="l"/>
                        </a:tabLst>
                      </a:pPr>
                      <a:r>
                        <a:rPr kumimoji="0" lang="nb-NO" sz="800" b="0" i="0" u="none" strike="noStrike" cap="none" normalizeH="0" baseline="0" dirty="0" smtClean="0">
                          <a:ln>
                            <a:noFill/>
                          </a:ln>
                          <a:solidFill>
                            <a:schemeClr val="tx1"/>
                          </a:solidFill>
                          <a:effectLst/>
                          <a:latin typeface="Verdana" pitchFamily="34" charset="0"/>
                        </a:rPr>
                        <a:t>Arbeide for å øke tilskuddet fra det offentlige</a:t>
                      </a:r>
                    </a:p>
                    <a:p>
                      <a:pPr marL="361950" marR="0" lvl="0" indent="-361950" algn="l" defTabSz="914400" rtl="0" eaLnBrk="1" fontAlgn="base" latinLnBrk="0" hangingPunct="1">
                        <a:lnSpc>
                          <a:spcPct val="100000"/>
                        </a:lnSpc>
                        <a:spcBef>
                          <a:spcPct val="20000"/>
                        </a:spcBef>
                        <a:spcAft>
                          <a:spcPct val="0"/>
                        </a:spcAft>
                        <a:buClrTx/>
                        <a:buSzTx/>
                        <a:buFontTx/>
                        <a:buChar char="•"/>
                        <a:tabLst>
                          <a:tab pos="361950" algn="l"/>
                        </a:tabLst>
                      </a:pPr>
                      <a:r>
                        <a:rPr kumimoji="0" lang="nb-NO" sz="800" b="0" i="0" u="none" strike="noStrike" cap="none" normalizeH="0" baseline="0" dirty="0" smtClean="0">
                          <a:ln>
                            <a:noFill/>
                          </a:ln>
                          <a:solidFill>
                            <a:schemeClr val="tx1"/>
                          </a:solidFill>
                          <a:effectLst/>
                          <a:latin typeface="Verdana" pitchFamily="34" charset="0"/>
                        </a:rPr>
                        <a:t>Tiltak for å øke egeninntjeningen ved de enkelte avdelingene </a:t>
                      </a:r>
                    </a:p>
                    <a:p>
                      <a:pPr marL="361950" marR="0" lvl="0" indent="-361950" algn="l" defTabSz="914400" rtl="0" eaLnBrk="1" fontAlgn="base" latinLnBrk="0" hangingPunct="1">
                        <a:lnSpc>
                          <a:spcPct val="100000"/>
                        </a:lnSpc>
                        <a:spcBef>
                          <a:spcPct val="20000"/>
                        </a:spcBef>
                        <a:spcAft>
                          <a:spcPct val="0"/>
                        </a:spcAft>
                        <a:buClrTx/>
                        <a:buSzTx/>
                        <a:buFontTx/>
                        <a:buChar char="•"/>
                        <a:tabLst>
                          <a:tab pos="361950" algn="l"/>
                        </a:tabLst>
                      </a:pPr>
                      <a:r>
                        <a:rPr kumimoji="0" lang="nb-NO" sz="800" b="0" i="0" u="none" strike="noStrike" cap="none" normalizeH="0" baseline="0" dirty="0" smtClean="0">
                          <a:ln>
                            <a:noFill/>
                          </a:ln>
                          <a:solidFill>
                            <a:schemeClr val="tx1"/>
                          </a:solidFill>
                          <a:effectLst/>
                          <a:latin typeface="Verdana" pitchFamily="34" charset="0"/>
                        </a:rPr>
                        <a:t>Arbeide for å finansiere deler av museets virksomhet gjennom prosjektsøknader</a:t>
                      </a:r>
                    </a:p>
                    <a:p>
                      <a:pPr marL="361950" marR="0" lvl="0" indent="-361950" algn="l" defTabSz="914400" rtl="0" eaLnBrk="1" fontAlgn="base" latinLnBrk="0" hangingPunct="1">
                        <a:lnSpc>
                          <a:spcPct val="100000"/>
                        </a:lnSpc>
                        <a:spcBef>
                          <a:spcPct val="20000"/>
                        </a:spcBef>
                        <a:spcAft>
                          <a:spcPct val="0"/>
                        </a:spcAft>
                        <a:buClrTx/>
                        <a:buSzTx/>
                        <a:buFontTx/>
                        <a:buChar char="•"/>
                        <a:tabLst>
                          <a:tab pos="361950" algn="l"/>
                        </a:tabLst>
                      </a:pPr>
                      <a:r>
                        <a:rPr kumimoji="0" lang="nb-NO" sz="800" b="0" i="0" u="none" strike="noStrike" cap="none" normalizeH="0" baseline="0" dirty="0" smtClean="0">
                          <a:ln>
                            <a:noFill/>
                          </a:ln>
                          <a:solidFill>
                            <a:schemeClr val="tx1"/>
                          </a:solidFill>
                          <a:effectLst/>
                          <a:latin typeface="Verdana" pitchFamily="34" charset="0"/>
                        </a:rPr>
                        <a:t>Arbeide for å skaffe sponsormidler</a:t>
                      </a:r>
                    </a:p>
                    <a:p>
                      <a:pPr marL="361950" marR="0" lvl="0" indent="-361950" algn="l" defTabSz="914400" rtl="0" eaLnBrk="1" fontAlgn="base" latinLnBrk="0" hangingPunct="1">
                        <a:lnSpc>
                          <a:spcPct val="100000"/>
                        </a:lnSpc>
                        <a:spcBef>
                          <a:spcPct val="20000"/>
                        </a:spcBef>
                        <a:spcAft>
                          <a:spcPct val="0"/>
                        </a:spcAft>
                        <a:buClrTx/>
                        <a:buSzTx/>
                        <a:buFontTx/>
                        <a:buChar char="•"/>
                        <a:tabLst>
                          <a:tab pos="361950" algn="l"/>
                        </a:tabLst>
                      </a:pPr>
                      <a:r>
                        <a:rPr kumimoji="0" lang="nb-NO" sz="800" b="0" i="0" u="none" strike="noStrike" cap="none" normalizeH="0" baseline="0" dirty="0" smtClean="0">
                          <a:ln>
                            <a:noFill/>
                          </a:ln>
                          <a:solidFill>
                            <a:schemeClr val="tx1"/>
                          </a:solidFill>
                          <a:effectLst/>
                          <a:latin typeface="Verdana" pitchFamily="34" charset="0"/>
                        </a:rPr>
                        <a:t>Utvikle gode rutiner for internkontroll</a:t>
                      </a:r>
                      <a:endParaRPr kumimoji="0" lang="nb-NO" sz="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80808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r>
            </a:tbl>
          </a:graphicData>
        </a:graphic>
      </p:graphicFrame>
      <p:sp>
        <p:nvSpPr>
          <p:cNvPr id="10265" name="Rectangle 318"/>
          <p:cNvSpPr>
            <a:spLocks noChangeArrowheads="1"/>
          </p:cNvSpPr>
          <p:nvPr/>
        </p:nvSpPr>
        <p:spPr bwMode="auto">
          <a:xfrm>
            <a:off x="2124075" y="404813"/>
            <a:ext cx="6335713" cy="576262"/>
          </a:xfrm>
          <a:prstGeom prst="rect">
            <a:avLst/>
          </a:prstGeom>
          <a:noFill/>
          <a:ln w="9525">
            <a:noFill/>
            <a:miter lim="800000"/>
            <a:headEnd/>
            <a:tailEnd/>
          </a:ln>
        </p:spPr>
        <p:txBody>
          <a:bodyPr wrap="none" anchor="ctr"/>
          <a:lstStyle/>
          <a:p>
            <a:pPr algn="r"/>
            <a:r>
              <a:rPr lang="nb-NO" sz="2000">
                <a:latin typeface="Agency FB" pitchFamily="34" charset="0"/>
              </a:rPr>
              <a:t>Museet Midt IKS</a:t>
            </a:r>
          </a:p>
          <a:p>
            <a:pPr algn="r"/>
            <a:r>
              <a:rPr lang="nb-NO" sz="2000">
                <a:latin typeface="Agency FB" pitchFamily="34" charset="0"/>
              </a:rPr>
              <a:t>administrasjon</a:t>
            </a:r>
          </a:p>
          <a:p>
            <a:pPr algn="r"/>
            <a:endParaRPr lang="nb-NO" sz="2000">
              <a:latin typeface="Agency FB" pitchFamily="34" charset="0"/>
            </a:endParaRPr>
          </a:p>
        </p:txBody>
      </p:sp>
      <p:sp>
        <p:nvSpPr>
          <p:cNvPr id="10266" name="Rectangle 353"/>
          <p:cNvSpPr>
            <a:spLocks noChangeArrowheads="1"/>
          </p:cNvSpPr>
          <p:nvPr/>
        </p:nvSpPr>
        <p:spPr bwMode="auto">
          <a:xfrm>
            <a:off x="611188" y="1052513"/>
            <a:ext cx="7848600" cy="865187"/>
          </a:xfrm>
          <a:prstGeom prst="rect">
            <a:avLst/>
          </a:prstGeom>
          <a:solidFill>
            <a:srgbClr val="CCECFF"/>
          </a:solidFill>
          <a:ln w="19050">
            <a:solidFill>
              <a:srgbClr val="99CCFF"/>
            </a:solidFill>
            <a:miter lim="800000"/>
            <a:headEnd/>
            <a:tailEnd/>
          </a:ln>
        </p:spPr>
        <p:txBody>
          <a:bodyPr wrap="none" anchor="ctr"/>
          <a:lstStyle/>
          <a:p>
            <a:r>
              <a:rPr lang="nb-NO" sz="1000">
                <a:latin typeface="Tahoma" pitchFamily="34" charset="0"/>
              </a:rPr>
              <a:t>For administrasjonen vil utfordringene framover i stor grad være knyttet til prosesstyring, prioritering av arbeidsoppgaver og økt sam-</a:t>
            </a:r>
          </a:p>
          <a:p>
            <a:r>
              <a:rPr lang="nb-NO" sz="1000">
                <a:latin typeface="Tahoma" pitchFamily="34" charset="0"/>
              </a:rPr>
              <a:t>handling både i organisasjonen og eksternt. Museet må i stor grad tenke prosjektorganisasjon og nettverk (samarbeid og samhandling </a:t>
            </a:r>
          </a:p>
          <a:p>
            <a:r>
              <a:rPr lang="nb-NO" sz="1000">
                <a:latin typeface="Tahoma" pitchFamily="34" charset="0"/>
              </a:rPr>
              <a:t>med ekstern kompetanse og tyngre fagmiljø rundt oss) og kompetanse må ha høyt fokus.  Det blir viktig å utvikle effektive og gode /</a:t>
            </a:r>
          </a:p>
          <a:p>
            <a:r>
              <a:rPr lang="nb-NO" sz="1000">
                <a:latin typeface="Tahoma" pitchFamily="34" charset="0"/>
              </a:rPr>
              <a:t>pålitelige rutiner med hensyn til økonomistyring, personalforvaltning og rapportering</a:t>
            </a:r>
          </a:p>
        </p:txBody>
      </p:sp>
      <p:sp>
        <p:nvSpPr>
          <p:cNvPr id="10267" name="Rectangle 671"/>
          <p:cNvSpPr>
            <a:spLocks noChangeArrowheads="1"/>
          </p:cNvSpPr>
          <p:nvPr/>
        </p:nvSpPr>
        <p:spPr bwMode="auto">
          <a:xfrm>
            <a:off x="8316913" y="6381750"/>
            <a:ext cx="576262" cy="288925"/>
          </a:xfrm>
          <a:prstGeom prst="rect">
            <a:avLst/>
          </a:prstGeom>
          <a:noFill/>
          <a:ln w="9525">
            <a:noFill/>
            <a:miter lim="800000"/>
            <a:headEnd/>
            <a:tailEnd/>
          </a:ln>
        </p:spPr>
        <p:txBody>
          <a:bodyPr wrap="none" anchor="ctr"/>
          <a:lstStyle/>
          <a:p>
            <a:pPr algn="ctr"/>
            <a:endParaRPr lang="nb-NO" sz="900">
              <a:latin typeface="Tahoma" pitchFamily="34" charset="0"/>
            </a:endParaRPr>
          </a:p>
        </p:txBody>
      </p:sp>
      <p:sp>
        <p:nvSpPr>
          <p:cNvPr id="7" name="Plassholder for lysbildenummer 6"/>
          <p:cNvSpPr>
            <a:spLocks noGrp="1"/>
          </p:cNvSpPr>
          <p:nvPr>
            <p:ph type="sldNum" sz="quarter" idx="12"/>
          </p:nvPr>
        </p:nvSpPr>
        <p:spPr/>
        <p:txBody>
          <a:bodyPr/>
          <a:lstStyle/>
          <a:p>
            <a:pPr>
              <a:defRPr/>
            </a:pPr>
            <a:fld id="{6A859E9D-B3F4-49D3-8074-EA5345725017}" type="slidenum">
              <a:rPr lang="nb-NO" smtClean="0"/>
              <a:pPr>
                <a:defRPr/>
              </a:pPr>
              <a:t>9</a:t>
            </a:fld>
            <a:endParaRPr lang="nb-NO"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ndard utforming">
  <a:themeElements>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9050" cap="flat" cmpd="sng" algn="ctr">
          <a:solidFill>
            <a:srgbClr val="FFCC99"/>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b-NO" sz="1200" b="0" i="0" u="none" strike="noStrike" cap="none" normalizeH="0" baseline="0" smtClean="0">
            <a:ln>
              <a:noFill/>
            </a:ln>
            <a:solidFill>
              <a:schemeClr val="tx1"/>
            </a:solidFill>
            <a:effectLst/>
            <a:latin typeface="Arial Unicode MS" pitchFamily="34" charset="-128"/>
          </a:defRPr>
        </a:defPPr>
      </a:lstStyle>
    </a:spDef>
    <a:lnDef>
      <a:spPr bwMode="auto">
        <a:xfrm>
          <a:off x="0" y="0"/>
          <a:ext cx="1" cy="1"/>
        </a:xfrm>
        <a:custGeom>
          <a:avLst/>
          <a:gdLst/>
          <a:ahLst/>
          <a:cxnLst/>
          <a:rect l="0" t="0" r="0" b="0"/>
          <a:pathLst/>
        </a:custGeom>
        <a:noFill/>
        <a:ln w="19050" cap="flat" cmpd="sng" algn="ctr">
          <a:solidFill>
            <a:srgbClr val="FFCC99"/>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b-NO" sz="1200" b="0" i="0" u="none" strike="noStrike" cap="none" normalizeH="0" baseline="0" smtClean="0">
            <a:ln>
              <a:noFill/>
            </a:ln>
            <a:solidFill>
              <a:schemeClr val="tx1"/>
            </a:solidFill>
            <a:effectLst/>
            <a:latin typeface="Arial Unicode MS" pitchFamily="34" charset="-128"/>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11545</TotalTime>
  <Words>4234</Words>
  <Application>Microsoft Office PowerPoint</Application>
  <PresentationFormat>Skjermfremvisning (4:3)</PresentationFormat>
  <Paragraphs>1424</Paragraphs>
  <Slides>25</Slides>
  <Notes>3</Notes>
  <HiddenSlides>0</HiddenSlides>
  <MMClips>0</MMClips>
  <ScaleCrop>false</ScaleCrop>
  <HeadingPairs>
    <vt:vector size="6" baseType="variant">
      <vt:variant>
        <vt:lpstr>Brukte skrifter</vt:lpstr>
      </vt:variant>
      <vt:variant>
        <vt:i4>8</vt:i4>
      </vt:variant>
      <vt:variant>
        <vt:lpstr>Tema</vt:lpstr>
      </vt:variant>
      <vt:variant>
        <vt:i4>1</vt:i4>
      </vt:variant>
      <vt:variant>
        <vt:lpstr>Lysbildetitler</vt:lpstr>
      </vt:variant>
      <vt:variant>
        <vt:i4>25</vt:i4>
      </vt:variant>
    </vt:vector>
  </HeadingPairs>
  <TitlesOfParts>
    <vt:vector size="34" baseType="lpstr">
      <vt:lpstr>Arial Unicode MS</vt:lpstr>
      <vt:lpstr>Arial</vt:lpstr>
      <vt:lpstr>Bradley Hand ITC</vt:lpstr>
      <vt:lpstr>Tahoma</vt:lpstr>
      <vt:lpstr>Times New Roman</vt:lpstr>
      <vt:lpstr>Gautami</vt:lpstr>
      <vt:lpstr>Verdana</vt:lpstr>
      <vt:lpstr>Agency FB</vt:lpstr>
      <vt:lpstr>Standard utforming</vt:lpstr>
      <vt:lpstr> </vt:lpstr>
      <vt:lpstr>Lysbilde 2</vt:lpstr>
      <vt:lpstr>Lysbilde 3</vt:lpstr>
      <vt:lpstr> </vt:lpstr>
      <vt:lpstr>Lysbilde 5</vt:lpstr>
      <vt:lpstr>Lysbilde 6</vt:lpstr>
      <vt:lpstr>  4. FORNYING  Mål :   Ha en organisasjon som er tilpasset de utfordringer som vi står overfor.  Være en enda bedre samarbeidspartner overfor reiseliv og kulturarvbasert næringsliv  Bidra til attraksjonsbygging i Namdalen og herunder utnytte potensialet i overordnede planer.  Legge til rette for å samle alle kommunene i Namdal inni Museet Midt.   </vt:lpstr>
      <vt:lpstr>PRIORITERTE TILTAK 2015.</vt:lpstr>
      <vt:lpstr>Lysbilde 9</vt:lpstr>
      <vt:lpstr>Lysbilde 10</vt:lpstr>
      <vt:lpstr>Lysbilde 11</vt:lpstr>
      <vt:lpstr>Lysbilde 12</vt:lpstr>
      <vt:lpstr>Lysbilde 13</vt:lpstr>
      <vt:lpstr>NETTFORMIDLING - IKT</vt:lpstr>
      <vt:lpstr>Lysbilde 15</vt:lpstr>
      <vt:lpstr>Lysbilde 16</vt:lpstr>
      <vt:lpstr>Lysbilde 17</vt:lpstr>
      <vt:lpstr>Lysbilde 18</vt:lpstr>
      <vt:lpstr>Lysbilde 19</vt:lpstr>
      <vt:lpstr>Lysbilde 20</vt:lpstr>
      <vt:lpstr> </vt:lpstr>
      <vt:lpstr>Fornying</vt:lpstr>
      <vt:lpstr>Lysbilde 23</vt:lpstr>
      <vt:lpstr> MÅL Kunstmuseet Nord-Trøndelag har fylkesansvaret for kunst og kunstformidling. En skal videreutvikle og styrke Kunstmuseet som senter for formidling av billedkunst og kunsthåndverk .   </vt:lpstr>
      <vt:lpstr>Fortsettelse KUNST</vt:lpstr>
    </vt:vector>
  </TitlesOfParts>
  <Company>Norveg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Norveg</dc:creator>
  <cp:lastModifiedBy>Valued Acer Customer</cp:lastModifiedBy>
  <cp:revision>869</cp:revision>
  <dcterms:created xsi:type="dcterms:W3CDTF">2005-12-08T13:21:09Z</dcterms:created>
  <dcterms:modified xsi:type="dcterms:W3CDTF">2014-10-13T12:35:44Z</dcterms:modified>
</cp:coreProperties>
</file>